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87" r:id="rId3"/>
    <p:sldId id="294" r:id="rId4"/>
    <p:sldId id="307" r:id="rId5"/>
    <p:sldId id="305" r:id="rId6"/>
    <p:sldId id="306" r:id="rId7"/>
    <p:sldId id="293" r:id="rId8"/>
    <p:sldId id="299" r:id="rId9"/>
    <p:sldId id="298" r:id="rId10"/>
    <p:sldId id="303" r:id="rId11"/>
    <p:sldId id="295" r:id="rId12"/>
    <p:sldId id="296" r:id="rId13"/>
    <p:sldId id="289" r:id="rId14"/>
    <p:sldId id="292" r:id="rId15"/>
    <p:sldId id="300" r:id="rId16"/>
    <p:sldId id="304" r:id="rId17"/>
    <p:sldId id="290" r:id="rId18"/>
  </p:sldIdLst>
  <p:sldSz cx="13004800" cy="9753600"/>
  <p:notesSz cx="6811963" cy="994568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-128"/>
        <a:cs typeface="+mn-cs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33CC"/>
    <a:srgbClr val="E9FD7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2100" y="-480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9213" y="0"/>
            <a:ext cx="29511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44A73B-ACE7-4A81-9CA1-2FBB21D5E54C}" type="datetimeFigureOut">
              <a:rPr lang="sl-SI" smtClean="0"/>
              <a:pPr/>
              <a:t>14.9.2017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4400"/>
            <a:ext cx="5449887" cy="4475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7213"/>
            <a:ext cx="29511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9213" y="9447213"/>
            <a:ext cx="29511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EF867B-E088-455F-AE51-F568816CC27D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F867B-E088-455F-AE51-F568816CC27D}" type="slidenum">
              <a:rPr lang="sl-SI" smtClean="0"/>
              <a:pPr/>
              <a:t>2</a:t>
            </a:fld>
            <a:endParaRPr lang="sl-SI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F867B-E088-455F-AE51-F568816CC27D}" type="slidenum">
              <a:rPr lang="sl-SI" smtClean="0"/>
              <a:pPr/>
              <a:t>11</a:t>
            </a:fld>
            <a:endParaRPr lang="sl-SI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F867B-E088-455F-AE51-F568816CC27D}" type="slidenum">
              <a:rPr lang="sl-SI" smtClean="0"/>
              <a:pPr/>
              <a:t>12</a:t>
            </a:fld>
            <a:endParaRPr lang="sl-SI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F867B-E088-455F-AE51-F568816CC27D}" type="slidenum">
              <a:rPr lang="sl-SI" smtClean="0"/>
              <a:pPr/>
              <a:t>13</a:t>
            </a:fld>
            <a:endParaRPr lang="sl-SI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F867B-E088-455F-AE51-F568816CC27D}" type="slidenum">
              <a:rPr lang="sl-SI" smtClean="0"/>
              <a:pPr/>
              <a:t>14</a:t>
            </a:fld>
            <a:endParaRPr lang="sl-SI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F867B-E088-455F-AE51-F568816CC27D}" type="slidenum">
              <a:rPr lang="sl-SI" smtClean="0"/>
              <a:pPr/>
              <a:t>15</a:t>
            </a:fld>
            <a:endParaRPr lang="sl-SI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F867B-E088-455F-AE51-F568816CC27D}" type="slidenum">
              <a:rPr lang="sl-SI" smtClean="0"/>
              <a:pPr/>
              <a:t>16</a:t>
            </a:fld>
            <a:endParaRPr lang="sl-SI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F867B-E088-455F-AE51-F568816CC27D}" type="slidenum">
              <a:rPr lang="sl-SI" smtClean="0"/>
              <a:pPr/>
              <a:t>17</a:t>
            </a:fld>
            <a:endParaRPr 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F867B-E088-455F-AE51-F568816CC27D}" type="slidenum">
              <a:rPr lang="sl-SI" smtClean="0"/>
              <a:pPr/>
              <a:t>3</a:t>
            </a:fld>
            <a:endParaRPr 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F867B-E088-455F-AE51-F568816CC27D}" type="slidenum">
              <a:rPr lang="sl-SI" smtClean="0"/>
              <a:pPr/>
              <a:t>4</a:t>
            </a:fld>
            <a:endParaRPr 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F867B-E088-455F-AE51-F568816CC27D}" type="slidenum">
              <a:rPr lang="sl-SI" smtClean="0"/>
              <a:pPr/>
              <a:t>5</a:t>
            </a:fld>
            <a:endParaRPr lang="sl-S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F867B-E088-455F-AE51-F568816CC27D}" type="slidenum">
              <a:rPr lang="sl-SI" smtClean="0"/>
              <a:pPr/>
              <a:t>6</a:t>
            </a:fld>
            <a:endParaRPr lang="sl-S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F867B-E088-455F-AE51-F568816CC27D}" type="slidenum">
              <a:rPr lang="sl-SI" smtClean="0"/>
              <a:pPr/>
              <a:t>7</a:t>
            </a:fld>
            <a:endParaRPr lang="sl-S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F867B-E088-455F-AE51-F568816CC27D}" type="slidenum">
              <a:rPr lang="sl-SI" smtClean="0"/>
              <a:pPr/>
              <a:t>8</a:t>
            </a:fld>
            <a:endParaRPr lang="sl-S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F867B-E088-455F-AE51-F568816CC27D}" type="slidenum">
              <a:rPr lang="sl-SI" smtClean="0"/>
              <a:pPr/>
              <a:t>9</a:t>
            </a:fld>
            <a:endParaRPr lang="sl-SI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EF867B-E088-455F-AE51-F568816CC27D}" type="slidenum">
              <a:rPr lang="sl-SI" smtClean="0"/>
              <a:pPr/>
              <a:t>10</a:t>
            </a:fld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125039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5842153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942293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165374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646144138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775970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166477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758059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3514674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Click to edit Master text styles</a:t>
            </a:r>
          </a:p>
          <a:p>
            <a:pPr lvl="1"/>
            <a:r>
              <a:rPr lang="sl-SI" smtClean="0"/>
              <a:t>Second level</a:t>
            </a:r>
          </a:p>
          <a:p>
            <a:pPr lvl="2"/>
            <a:r>
              <a:rPr lang="sl-SI" smtClean="0"/>
              <a:t>Third level</a:t>
            </a:r>
          </a:p>
          <a:p>
            <a:pPr lvl="3"/>
            <a:r>
              <a:rPr lang="sl-SI" smtClean="0"/>
              <a:t>Fourth level</a:t>
            </a:r>
          </a:p>
          <a:p>
            <a:pPr lvl="4"/>
            <a:r>
              <a:rPr lang="sl-SI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97256474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Gill San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52130185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title style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Gill Sans" charset="0"/>
              </a:rPr>
              <a:t>Click to edit Master text styles</a:t>
            </a:r>
          </a:p>
          <a:p>
            <a:pPr lvl="1"/>
            <a:r>
              <a:rPr lang="en-US">
                <a:sym typeface="Gill Sans" charset="0"/>
              </a:rPr>
              <a:t>Second level</a:t>
            </a:r>
          </a:p>
          <a:p>
            <a:pPr lvl="2"/>
            <a:r>
              <a:rPr lang="en-US">
                <a:sym typeface="Gill Sans" charset="0"/>
              </a:rPr>
              <a:t>Third level</a:t>
            </a:r>
          </a:p>
          <a:p>
            <a:pPr lvl="3"/>
            <a:r>
              <a:rPr lang="en-US">
                <a:sym typeface="Gill Sans" charset="0"/>
              </a:rPr>
              <a:t>Fourth level</a:t>
            </a:r>
          </a:p>
          <a:p>
            <a:pPr lvl="4"/>
            <a:r>
              <a:rPr lang="en-US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838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12827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727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21717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2616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30734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35306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39878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4445000" indent="-571500" algn="l" rtl="0" fontAlgn="base">
        <a:spcBef>
          <a:spcPts val="2400"/>
        </a:spcBef>
        <a:spcAft>
          <a:spcPct val="0"/>
        </a:spcAft>
        <a:buSzPct val="171000"/>
        <a:buFont typeface="Gill Sans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ca.coop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ca.coop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ca.coop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ecop.coop/" TargetMode="External"/><Relationship Id="rId4" Type="http://schemas.openxmlformats.org/officeDocument/2006/relationships/hyperlink" Target="http://www.transfertocoops.eu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3784"/>
          <a:stretch>
            <a:fillRect/>
          </a:stretch>
        </p:blipFill>
        <p:spPr bwMode="auto">
          <a:xfrm>
            <a:off x="581025" y="8515350"/>
            <a:ext cx="1185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Rectangle 5"/>
          <p:cNvSpPr>
            <a:spLocks/>
          </p:cNvSpPr>
          <p:nvPr/>
        </p:nvSpPr>
        <p:spPr bwMode="auto">
          <a:xfrm>
            <a:off x="573046" y="1447776"/>
            <a:ext cx="11858708" cy="6908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algn="ctr" eaLnBrk="1" hangingPunct="1">
              <a:buSzTx/>
              <a:buFontTx/>
              <a:buNone/>
            </a:pPr>
            <a:endParaRPr lang="sl-SI" altLang="sl-SI" sz="4000" b="1" dirty="0" smtClean="0">
              <a:latin typeface="Calibri" pitchFamily="34" charset="0"/>
              <a:ea typeface="MS PGothic" pitchFamily="34" charset="-128"/>
              <a:sym typeface="Variable-Bold" charset="0"/>
            </a:endParaRPr>
          </a:p>
          <a:p>
            <a:pPr algn="ctr" eaLnBrk="1" hangingPunct="1">
              <a:buSzTx/>
              <a:buFontTx/>
              <a:buNone/>
            </a:pPr>
            <a:r>
              <a:rPr lang="sl-SI" altLang="sl-SI" sz="4800" b="1" dirty="0" smtClean="0">
                <a:solidFill>
                  <a:srgbClr val="FF33CC"/>
                </a:solidFill>
                <a:latin typeface="Calibri" pitchFamily="34" charset="0"/>
                <a:ea typeface="MS PGothic" pitchFamily="34" charset="-128"/>
                <a:sym typeface="Variable-Bold" charset="0"/>
              </a:rPr>
              <a:t>Prenos podjetja na delavsko zadrugo </a:t>
            </a:r>
          </a:p>
          <a:p>
            <a:pPr algn="ctr" eaLnBrk="1" hangingPunct="1">
              <a:buSzTx/>
              <a:buFontTx/>
              <a:buNone/>
            </a:pPr>
            <a:r>
              <a:rPr lang="sl-SI" altLang="sl-SI" sz="4400" dirty="0" smtClean="0">
                <a:solidFill>
                  <a:srgbClr val="FF33CC"/>
                </a:solidFill>
                <a:latin typeface="Calibri" pitchFamily="34" charset="0"/>
                <a:ea typeface="MS PGothic" pitchFamily="34" charset="-128"/>
                <a:sym typeface="Variable-Bold" charset="0"/>
              </a:rPr>
              <a:t>(ali preoblikovanje podjetja v zadrugo) </a:t>
            </a:r>
          </a:p>
          <a:p>
            <a:pPr algn="ctr" eaLnBrk="1" hangingPunct="1">
              <a:buSzTx/>
              <a:buFontTx/>
              <a:buNone/>
            </a:pPr>
            <a:endParaRPr lang="sl-SI" altLang="sl-SI" sz="16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  <a:ea typeface="MS PGothic" pitchFamily="34" charset="-128"/>
              <a:sym typeface="Variable-Bold" charset="0"/>
            </a:endParaRPr>
          </a:p>
          <a:p>
            <a:pPr algn="ctr" eaLnBrk="1" hangingPunct="1">
              <a:buSzTx/>
              <a:buFontTx/>
              <a:buNone/>
            </a:pPr>
            <a:r>
              <a:rPr lang="sl-SI" altLang="sl-SI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MS PGothic" pitchFamily="34" charset="-128"/>
                <a:sym typeface="Variable-Bold" charset="0"/>
              </a:rPr>
              <a:t>Informativna predstavitev</a:t>
            </a:r>
          </a:p>
          <a:p>
            <a:pPr algn="ctr" eaLnBrk="1" hangingPunct="1">
              <a:buSzTx/>
              <a:buFontTx/>
              <a:buNone/>
            </a:pPr>
            <a:endParaRPr lang="sl-SI" altLang="sl-SI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MS PGothic" pitchFamily="34" charset="-128"/>
              <a:sym typeface="Variable-Bold" charset="0"/>
            </a:endParaRPr>
          </a:p>
          <a:p>
            <a:pPr algn="ctr" eaLnBrk="1" hangingPunct="1">
              <a:buSzTx/>
              <a:buFontTx/>
              <a:buNone/>
            </a:pPr>
            <a:r>
              <a:rPr lang="sl-SI" altLang="sl-SI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MS PGothic" pitchFamily="34" charset="-128"/>
                <a:sym typeface="Variable-Bold" charset="0"/>
              </a:rPr>
              <a:t>Karolina Babič, Združenje CAAP so.p.</a:t>
            </a:r>
          </a:p>
          <a:p>
            <a:pPr algn="ctr" eaLnBrk="1" hangingPunct="1">
              <a:buSzTx/>
              <a:buFontTx/>
              <a:buNone/>
            </a:pPr>
            <a:r>
              <a:rPr lang="sl-SI" altLang="sl-SI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MS PGothic" pitchFamily="34" charset="-128"/>
                <a:sym typeface="Variable-Bold" charset="0"/>
              </a:rPr>
              <a:t>www.transfertocoops.eu</a:t>
            </a:r>
            <a:endParaRPr lang="sl-SI" altLang="sl-SI" sz="20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MS PGothic" pitchFamily="34" charset="-128"/>
              <a:sym typeface="Variable-Bold" charset="0"/>
            </a:endParaRPr>
          </a:p>
          <a:p>
            <a:pPr algn="ctr" eaLnBrk="1" hangingPunct="1">
              <a:buSzTx/>
              <a:buFontTx/>
              <a:buNone/>
            </a:pPr>
            <a:r>
              <a:rPr lang="sl-SI" altLang="sl-SI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MS PGothic" pitchFamily="34" charset="-128"/>
                <a:sym typeface="Variable-Bold" charset="0"/>
              </a:rPr>
              <a:t> </a:t>
            </a:r>
            <a:r>
              <a:rPr lang="en-US" altLang="sl-SI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MS PGothic" pitchFamily="34" charset="-128"/>
                <a:sym typeface="Variable-Bold" charset="0"/>
              </a:rPr>
              <a:t>201</a:t>
            </a:r>
            <a:r>
              <a:rPr lang="sl-SI" altLang="sl-SI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MS PGothic" pitchFamily="34" charset="-128"/>
                <a:sym typeface="Variable-Bold" charset="0"/>
              </a:rPr>
              <a:t>7</a:t>
            </a:r>
            <a:endParaRPr lang="en-US" altLang="sl-SI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MS PGothic" pitchFamily="34" charset="-128"/>
              <a:sym typeface="Variable-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3784"/>
          <a:stretch>
            <a:fillRect/>
          </a:stretch>
        </p:blipFill>
        <p:spPr bwMode="auto">
          <a:xfrm>
            <a:off x="581025" y="8515350"/>
            <a:ext cx="1185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Rectangle 4"/>
          <p:cNvSpPr>
            <a:spLocks/>
          </p:cNvSpPr>
          <p:nvPr/>
        </p:nvSpPr>
        <p:spPr bwMode="auto">
          <a:xfrm>
            <a:off x="3352800" y="3136900"/>
            <a:ext cx="9093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800"/>
              </a:spcBef>
              <a:buSzTx/>
              <a:buFontTx/>
              <a:buNone/>
            </a:pPr>
            <a:endParaRPr lang="en-US" altLang="sl-SI" sz="2900">
              <a:latin typeface="Variable-Black" charset="0"/>
              <a:ea typeface="MS PGothic" pitchFamily="34" charset="-128"/>
              <a:sym typeface="Variable-Black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PRAVNO-FORMALNE MOŽNOSTI - trenutno</a:t>
            </a:r>
            <a:endParaRPr lang="sl-SI" sz="36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FF33CC"/>
                </a:solidFill>
                <a:latin typeface="Calibri" pitchFamily="34" charset="0"/>
              </a:rPr>
              <a:t>PRENOS</a:t>
            </a:r>
            <a:r>
              <a:rPr lang="sl-SI" dirty="0" smtClean="0">
                <a:latin typeface="Calibri" pitchFamily="34" charset="0"/>
              </a:rPr>
              <a:t> </a:t>
            </a:r>
            <a:r>
              <a:rPr lang="sl-SI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NA DELAVSKO ZADRUGO - PRODAJA</a:t>
            </a:r>
            <a:endParaRPr lang="sl-SI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6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marL="828000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zaposleni ustanovijo zadrugo in nova zadruga od prenositelja odkupi podjetje – t.i. delavski odkup (</a:t>
            </a:r>
            <a:r>
              <a:rPr lang="sl-SI" altLang="sl-SI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WBO - worker-buy-out ali BTEC - business transfer to employees in the form of cooperatives</a:t>
            </a: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) </a:t>
            </a:r>
          </a:p>
          <a:p>
            <a:pPr marL="828000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2000" i="1" dirty="0" smtClean="0">
                <a:solidFill>
                  <a:srgbClr val="000000"/>
                </a:solidFill>
                <a:latin typeface="Calibri" pitchFamily="34" charset="0"/>
              </a:rPr>
              <a:t>možni prenosi delov ali celote</a:t>
            </a:r>
          </a:p>
          <a:p>
            <a:pPr marL="828000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2000" i="1" dirty="0" smtClean="0">
                <a:solidFill>
                  <a:srgbClr val="000000"/>
                </a:solidFill>
                <a:latin typeface="Calibri" pitchFamily="34" charset="0"/>
              </a:rPr>
              <a:t>možni prenosi preko začasnih odkupnih zadrug (predlog zakona ZDO)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buNone/>
            </a:pPr>
            <a:endParaRPr lang="sl-SI" sz="3200" dirty="0">
              <a:latin typeface="Calibri" pitchFamily="34" charset="0"/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l-SI" dirty="0" smtClean="0">
                <a:solidFill>
                  <a:srgbClr val="FF33CC"/>
                </a:solidFill>
                <a:latin typeface="Calibri" pitchFamily="34" charset="0"/>
              </a:rPr>
              <a:t>PREOBLIKOVANJE</a:t>
            </a:r>
            <a:r>
              <a:rPr lang="sl-SI" dirty="0" smtClean="0">
                <a:latin typeface="Calibri" pitchFamily="34" charset="0"/>
              </a:rPr>
              <a:t> </a:t>
            </a:r>
            <a:r>
              <a:rPr lang="sl-SI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V ZADRUGO – STATUSNO PREOBLIKOVANJE</a:t>
            </a:r>
            <a:endParaRPr lang="sl-SI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828000" lvl="0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v skladu z Zzad in ZGD lahko d.o.o., d.d. in G.I.Z. statusno preoblikujemo v zadrugu </a:t>
            </a:r>
            <a:r>
              <a:rPr lang="sl-SI" altLang="sl-SI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(preoblikuje se celota, ohrani se identiteta in kontinuiteta)</a:t>
            </a:r>
          </a:p>
          <a:p>
            <a:pPr marL="828000" lvl="0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pri teh pravnih oblikah možne tudi pripojitve, spojitve, razdružitve </a:t>
            </a:r>
            <a:r>
              <a:rPr lang="sl-SI" altLang="sl-SI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(možni prenosi delov)</a:t>
            </a:r>
          </a:p>
          <a:p>
            <a:pPr>
              <a:buNone/>
            </a:pPr>
            <a:endParaRPr lang="sl-SI" dirty="0"/>
          </a:p>
        </p:txBody>
      </p:sp>
      <p:sp>
        <p:nvSpPr>
          <p:cNvPr id="7" name="TextBox 6"/>
          <p:cNvSpPr txBox="1"/>
          <p:nvPr/>
        </p:nvSpPr>
        <p:spPr>
          <a:xfrm>
            <a:off x="9217045" y="0"/>
            <a:ext cx="3787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>
                <a:solidFill>
                  <a:schemeClr val="bg2"/>
                </a:solidFill>
                <a:latin typeface="Calibri" pitchFamily="34" charset="0"/>
              </a:rPr>
              <a:t>www.transfertocoops.eu</a:t>
            </a:r>
            <a:endParaRPr lang="sl-SI" sz="2800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3784"/>
          <a:stretch>
            <a:fillRect/>
          </a:stretch>
        </p:blipFill>
        <p:spPr bwMode="auto">
          <a:xfrm>
            <a:off x="581025" y="8515350"/>
            <a:ext cx="1185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0464800" cy="1550966"/>
          </a:xfrm>
        </p:spPr>
        <p:txBody>
          <a:bodyPr/>
          <a:lstStyle/>
          <a:p>
            <a:r>
              <a:rPr lang="sl-SI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NEKAJ ŠTEVILK – SVET IN EVROPA</a:t>
            </a:r>
            <a:endParaRPr lang="sl-SI" sz="40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3046" y="2768600"/>
            <a:ext cx="11858708" cy="5715000"/>
          </a:xfrm>
        </p:spPr>
        <p:txBody>
          <a:bodyPr/>
          <a:lstStyle/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6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eaLnBrk="1" hangingPunct="1">
              <a:spcAft>
                <a:spcPts val="1425"/>
              </a:spcAft>
              <a:buClr>
                <a:srgbClr val="FF0097"/>
              </a:buClr>
              <a:buSzPct val="140000"/>
              <a:buFont typeface="Arial" pitchFamily="34" charset="0"/>
              <a:buChar char="•"/>
            </a:pPr>
            <a:r>
              <a:rPr lang="sl-SI" altLang="sl-SI" sz="2800" dirty="0" smtClean="0">
                <a:solidFill>
                  <a:srgbClr val="FF33CC"/>
                </a:solidFill>
                <a:latin typeface="Calibri" pitchFamily="34" charset="0"/>
              </a:rPr>
              <a:t>270 milijonov zaposlenih </a:t>
            </a: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v zadrugah na svetu (+ člani kooperanti), to predstavlja</a:t>
            </a:r>
            <a:r>
              <a:rPr lang="sl-SI" altLang="sl-SI" sz="2800" dirty="0" smtClean="0">
                <a:solidFill>
                  <a:srgbClr val="FF33CC"/>
                </a:solidFill>
                <a:latin typeface="Calibri" pitchFamily="34" charset="0"/>
              </a:rPr>
              <a:t> </a:t>
            </a:r>
            <a:r>
              <a:rPr lang="sl-SI" altLang="sl-SI" sz="2800" dirty="0" smtClean="0">
                <a:solidFill>
                  <a:srgbClr val="FF33CC"/>
                </a:solidFill>
                <a:latin typeface="Calibri" pitchFamily="34" charset="0"/>
              </a:rPr>
              <a:t>8 %</a:t>
            </a:r>
            <a:r>
              <a:rPr lang="sl-SI" altLang="sl-SI" sz="2800" dirty="0" smtClean="0">
                <a:latin typeface="Calibri" pitchFamily="34" charset="0"/>
              </a:rPr>
              <a:t> </a:t>
            </a: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vseh zaposlenih na svetu (12 % vseh zaposlenih v G20</a:t>
            </a: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)</a:t>
            </a:r>
            <a:endParaRPr lang="sl-SI" altLang="sl-SI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pPr eaLnBrk="1" hangingPunct="1">
              <a:spcAft>
                <a:spcPts val="1425"/>
              </a:spcAft>
              <a:buClr>
                <a:srgbClr val="FF0097"/>
              </a:buClr>
              <a:buSzPct val="140000"/>
              <a:buFont typeface="Arial" pitchFamily="34" charset="0"/>
              <a:buChar char="•"/>
            </a:pPr>
            <a:r>
              <a:rPr lang="sl-SI" altLang="sl-SI" sz="2800" dirty="0" smtClean="0">
                <a:solidFill>
                  <a:srgbClr val="FF33CC"/>
                </a:solidFill>
                <a:latin typeface="Calibri" pitchFamily="34" charset="0"/>
              </a:rPr>
              <a:t>1 milijarda članov</a:t>
            </a:r>
            <a:r>
              <a:rPr lang="sl-SI" altLang="sl-SI" sz="2800" dirty="0" smtClean="0">
                <a:latin typeface="Calibri" pitchFamily="34" charset="0"/>
              </a:rPr>
              <a:t> </a:t>
            </a: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zadrug na svetu povezanih v </a:t>
            </a:r>
            <a:r>
              <a:rPr lang="sl-SI" altLang="sl-SI" sz="2800" dirty="0" smtClean="0">
                <a:solidFill>
                  <a:srgbClr val="FF33CC"/>
                </a:solidFill>
                <a:latin typeface="Calibri" pitchFamily="34" charset="0"/>
              </a:rPr>
              <a:t>1,2 milijona zadružnih podjetij</a:t>
            </a:r>
            <a:endParaRPr lang="sl-SI" altLang="sl-SI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pPr eaLnBrk="1" hangingPunct="1">
              <a:spcAft>
                <a:spcPts val="1425"/>
              </a:spcAft>
              <a:buClr>
                <a:srgbClr val="FF0097"/>
              </a:buClr>
              <a:buSzPct val="140000"/>
              <a:buFont typeface="Arial" pitchFamily="34" charset="0"/>
              <a:buChar char="•"/>
            </a:pP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več kot </a:t>
            </a:r>
            <a:r>
              <a:rPr lang="sl-SI" altLang="sl-SI" sz="2800" dirty="0" smtClean="0">
                <a:solidFill>
                  <a:srgbClr val="FF33CC"/>
                </a:solidFill>
                <a:latin typeface="Calibri" pitchFamily="34" charset="0"/>
              </a:rPr>
              <a:t>130.000</a:t>
            </a:r>
            <a:r>
              <a:rPr lang="sl-SI" altLang="sl-SI" sz="2800" dirty="0" smtClean="0">
                <a:latin typeface="Calibri" pitchFamily="34" charset="0"/>
              </a:rPr>
              <a:t> </a:t>
            </a: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zadružnih podjetij v Evropi</a:t>
            </a:r>
          </a:p>
          <a:p>
            <a:pPr eaLnBrk="1" hangingPunct="1">
              <a:spcAft>
                <a:spcPts val="1425"/>
              </a:spcAft>
              <a:buClr>
                <a:srgbClr val="FF0097"/>
              </a:buClr>
              <a:buSzPct val="140000"/>
              <a:buFont typeface="Arial" pitchFamily="34" charset="0"/>
              <a:buChar char="•"/>
            </a:pPr>
            <a:r>
              <a:rPr lang="sl-SI" altLang="sl-SI" sz="2800" dirty="0" smtClean="0">
                <a:solidFill>
                  <a:srgbClr val="FF33CC"/>
                </a:solidFill>
                <a:latin typeface="Calibri" pitchFamily="34" charset="0"/>
              </a:rPr>
              <a:t>vsak peti Evropejec </a:t>
            </a: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je član kake zadruge </a:t>
            </a:r>
          </a:p>
          <a:p>
            <a:pPr eaLnBrk="1" hangingPunct="1">
              <a:spcAft>
                <a:spcPts val="1425"/>
              </a:spcAft>
              <a:buClr>
                <a:srgbClr val="FF0097"/>
              </a:buClr>
              <a:buSzPct val="140000"/>
              <a:buFont typeface="Arial" pitchFamily="34" charset="0"/>
              <a:buChar char="•"/>
            </a:pPr>
            <a:r>
              <a:rPr lang="sl-SI" altLang="sl-SI" sz="2800" dirty="0" smtClean="0">
                <a:solidFill>
                  <a:srgbClr val="FF33CC"/>
                </a:solidFill>
                <a:latin typeface="Calibri" pitchFamily="34" charset="0"/>
              </a:rPr>
              <a:t>4 milijone zaposlenih </a:t>
            </a: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v zadrugah v Evropi (+ člani kooperanti)</a:t>
            </a:r>
          </a:p>
          <a:p>
            <a:pPr eaLnBrk="1" hangingPunct="1">
              <a:spcAft>
                <a:spcPts val="1425"/>
              </a:spcAft>
              <a:buClr>
                <a:srgbClr val="FF0097"/>
              </a:buClr>
              <a:buSzPct val="140000"/>
              <a:buFont typeface="Arial" pitchFamily="34" charset="0"/>
              <a:buChar char="•"/>
            </a:pPr>
            <a:r>
              <a:rPr lang="sl-SI" altLang="sl-SI" sz="2800" dirty="0" smtClean="0">
                <a:solidFill>
                  <a:srgbClr val="FF33CC"/>
                </a:solidFill>
                <a:latin typeface="Calibri" pitchFamily="34" charset="0"/>
              </a:rPr>
              <a:t>990 milijard </a:t>
            </a: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letnega prometa skozi zadruge v Evropi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buNone/>
            </a:pPr>
            <a:endParaRPr lang="sl-SI" sz="3200" dirty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17045" y="0"/>
            <a:ext cx="3787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>
                <a:solidFill>
                  <a:schemeClr val="bg2"/>
                </a:solidFill>
                <a:latin typeface="Calibri" pitchFamily="34" charset="0"/>
              </a:rPr>
              <a:t>www.transfertocoops.eu</a:t>
            </a:r>
            <a:endParaRPr lang="sl-SI" sz="2800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3784"/>
          <a:stretch>
            <a:fillRect/>
          </a:stretch>
        </p:blipFill>
        <p:spPr bwMode="auto">
          <a:xfrm>
            <a:off x="581025" y="8515350"/>
            <a:ext cx="1185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0464800" cy="1550966"/>
          </a:xfrm>
        </p:spPr>
        <p:txBody>
          <a:bodyPr/>
          <a:lstStyle/>
          <a:p>
            <a:r>
              <a:rPr lang="sl-SI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NEKAJ ŠTEVILK – SLOVENIJA </a:t>
            </a:r>
            <a:r>
              <a:rPr lang="sl-SI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(na dan 31.12.2016) </a:t>
            </a:r>
            <a:endParaRPr lang="sl-SI" sz="20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3046" y="2768600"/>
            <a:ext cx="11858708" cy="5715000"/>
          </a:xfrm>
        </p:spPr>
        <p:txBody>
          <a:bodyPr/>
          <a:lstStyle/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6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marL="342900" indent="-341313" eaLnBrk="1" hangingPunct="1">
              <a:spcAft>
                <a:spcPts val="1425"/>
              </a:spcAft>
              <a:buClr>
                <a:srgbClr val="FF0097"/>
              </a:buClr>
              <a:buSzPct val="140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407 zadrug / 2999 zaposlenih v zadrugah</a:t>
            </a:r>
          </a:p>
          <a:p>
            <a:pPr marL="342900" indent="-341313" eaLnBrk="1" hangingPunct="1">
              <a:spcAft>
                <a:spcPts val="1425"/>
              </a:spcAft>
              <a:buClr>
                <a:srgbClr val="FF0097"/>
              </a:buClr>
              <a:buSzPct val="140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prva zadruga na slovenskih tleh je bila ustanovljena leta </a:t>
            </a:r>
            <a:r>
              <a:rPr lang="sl-SI" altLang="sl-SI" sz="2800" dirty="0" smtClean="0">
                <a:solidFill>
                  <a:srgbClr val="FF33CC"/>
                </a:solidFill>
                <a:latin typeface="Calibri" pitchFamily="34" charset="0"/>
              </a:rPr>
              <a:t>1856</a:t>
            </a:r>
            <a:r>
              <a:rPr lang="sl-SI" altLang="sl-SI" sz="2800" dirty="0" smtClean="0">
                <a:solidFill>
                  <a:srgbClr val="FF0081"/>
                </a:solidFill>
                <a:latin typeface="Calibri" pitchFamily="34" charset="0"/>
              </a:rPr>
              <a:t>,</a:t>
            </a:r>
            <a:r>
              <a:rPr lang="sl-SI" altLang="sl-SI" sz="2800" dirty="0" smtClean="0">
                <a:latin typeface="Calibri" pitchFamily="34" charset="0"/>
              </a:rPr>
              <a:t> </a:t>
            </a: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le 12 let za prvo zadrugo na svetu</a:t>
            </a:r>
          </a:p>
          <a:p>
            <a:pPr marL="342900" indent="-341313" eaLnBrk="1" hangingPunct="1">
              <a:spcAft>
                <a:spcPts val="1425"/>
              </a:spcAft>
              <a:buClr>
                <a:srgbClr val="FF0097"/>
              </a:buClr>
              <a:buSzPct val="140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sl-SI" altLang="sl-SI" sz="2800" dirty="0" smtClean="0">
                <a:solidFill>
                  <a:srgbClr val="FF33CC"/>
                </a:solidFill>
                <a:latin typeface="Calibri" pitchFamily="34" charset="0"/>
              </a:rPr>
              <a:t>0,4 % vseh zaposlenih </a:t>
            </a: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/ 0,7 % vseh zaposlenih v družbah / 0,9 % prihodkov vseh družb</a:t>
            </a:r>
          </a:p>
          <a:p>
            <a:pPr marL="342900" indent="-341313" eaLnBrk="1" hangingPunct="1">
              <a:spcAft>
                <a:spcPts val="1425"/>
              </a:spcAft>
              <a:buClr>
                <a:srgbClr val="FF0097"/>
              </a:buClr>
              <a:buSzPct val="140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zadnjih </a:t>
            </a: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7</a:t>
            </a: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let:</a:t>
            </a:r>
            <a:r>
              <a:rPr lang="sl-SI" altLang="sl-SI" sz="2800" dirty="0" smtClean="0">
                <a:latin typeface="Calibri" pitchFamily="34" charset="0"/>
              </a:rPr>
              <a:t> </a:t>
            </a:r>
            <a:r>
              <a:rPr lang="sl-SI" altLang="sl-SI" sz="2800" dirty="0" smtClean="0">
                <a:solidFill>
                  <a:srgbClr val="FF33CC"/>
                </a:solidFill>
                <a:latin typeface="Calibri" pitchFamily="34" charset="0"/>
              </a:rPr>
              <a:t>število zadrug</a:t>
            </a:r>
            <a:r>
              <a:rPr lang="sl-SI" altLang="sl-SI" sz="2800" dirty="0" smtClean="0">
                <a:solidFill>
                  <a:srgbClr val="FF0081"/>
                </a:solidFill>
                <a:latin typeface="Calibri" pitchFamily="34" charset="0"/>
              </a:rPr>
              <a:t> </a:t>
            </a: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ponovno </a:t>
            </a:r>
            <a:r>
              <a:rPr lang="sl-SI" altLang="sl-SI" sz="2800" dirty="0" smtClean="0">
                <a:solidFill>
                  <a:srgbClr val="FF33CC"/>
                </a:solidFill>
                <a:latin typeface="Calibri" pitchFamily="34" charset="0"/>
              </a:rPr>
              <a:t>narašča</a:t>
            </a:r>
            <a:r>
              <a:rPr lang="sl-SI" altLang="sl-SI" sz="2800" dirty="0" smtClean="0">
                <a:solidFill>
                  <a:srgbClr val="FF0081"/>
                </a:solidFill>
                <a:latin typeface="Calibri" pitchFamily="34" charset="0"/>
              </a:rPr>
              <a:t> </a:t>
            </a: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(+ </a:t>
            </a: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25</a:t>
            </a: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%), </a:t>
            </a:r>
            <a:r>
              <a:rPr lang="sl-SI" altLang="sl-SI" sz="2800" dirty="0" smtClean="0">
                <a:solidFill>
                  <a:srgbClr val="FF33CC"/>
                </a:solidFill>
                <a:latin typeface="Calibri" pitchFamily="34" charset="0"/>
              </a:rPr>
              <a:t>število zaposlenih</a:t>
            </a:r>
            <a:r>
              <a:rPr lang="sl-SI" altLang="sl-SI" sz="2800" dirty="0" smtClean="0">
                <a:latin typeface="Calibri" pitchFamily="34" charset="0"/>
              </a:rPr>
              <a:t> </a:t>
            </a: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v zadrugah pa žal še vedno</a:t>
            </a:r>
            <a:r>
              <a:rPr lang="sl-SI" altLang="sl-SI" sz="2800" dirty="0" smtClean="0">
                <a:latin typeface="Calibri" pitchFamily="34" charset="0"/>
              </a:rPr>
              <a:t> </a:t>
            </a:r>
            <a:r>
              <a:rPr lang="sl-SI" altLang="sl-SI" sz="2800" dirty="0" smtClean="0">
                <a:solidFill>
                  <a:srgbClr val="FF33CC"/>
                </a:solidFill>
                <a:latin typeface="Calibri" pitchFamily="34" charset="0"/>
              </a:rPr>
              <a:t>pada</a:t>
            </a:r>
            <a:r>
              <a:rPr lang="sl-SI" altLang="sl-SI" sz="2800" dirty="0" smtClean="0">
                <a:latin typeface="Calibri" pitchFamily="34" charset="0"/>
              </a:rPr>
              <a:t> </a:t>
            </a: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(- 18 %)</a:t>
            </a:r>
          </a:p>
          <a:p>
            <a:pPr marL="342900" indent="-341313" eaLnBrk="1" hangingPunct="1">
              <a:spcAft>
                <a:spcPts val="1425"/>
              </a:spcAft>
              <a:buClr>
                <a:srgbClr val="FF0097"/>
              </a:buClr>
              <a:buSzPct val="140000"/>
              <a:buFont typeface="Arial" pitchFamily="34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neto dodana vrednost na zaposlenega v zadrugah 1/3 nižja od povprečja v vseh družbah; letni promet v zadrugah padel 2015-2016 (-3 %)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buNone/>
            </a:pPr>
            <a:endParaRPr lang="sl-SI" sz="3200" dirty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17045" y="0"/>
            <a:ext cx="3787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>
                <a:solidFill>
                  <a:schemeClr val="bg2"/>
                </a:solidFill>
                <a:latin typeface="Calibri" pitchFamily="34" charset="0"/>
              </a:rPr>
              <a:t>www.transfertocoops.eu</a:t>
            </a:r>
            <a:endParaRPr lang="sl-SI" sz="2800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3784"/>
          <a:stretch>
            <a:fillRect/>
          </a:stretch>
        </p:blipFill>
        <p:spPr bwMode="auto">
          <a:xfrm>
            <a:off x="581025" y="8515350"/>
            <a:ext cx="1185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Rectangle 4"/>
          <p:cNvSpPr>
            <a:spLocks/>
          </p:cNvSpPr>
          <p:nvPr/>
        </p:nvSpPr>
        <p:spPr bwMode="auto">
          <a:xfrm>
            <a:off x="3352800" y="3136900"/>
            <a:ext cx="9093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800"/>
              </a:spcBef>
              <a:buSzTx/>
              <a:buFontTx/>
              <a:buNone/>
            </a:pPr>
            <a:endParaRPr lang="en-US" altLang="sl-SI" sz="2900">
              <a:latin typeface="Variable-Black" charset="0"/>
              <a:ea typeface="MS PGothic" pitchFamily="34" charset="-128"/>
              <a:sym typeface="Variable-Black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STANJE IN POTENCIAL za PRENOSE NA  DELAVSKE ZADRUGE - </a:t>
            </a:r>
            <a:r>
              <a:rPr lang="sl-SI" sz="4000" dirty="0" smtClean="0">
                <a:solidFill>
                  <a:srgbClr val="FF33CC"/>
                </a:solidFill>
                <a:latin typeface="Calibri" pitchFamily="34" charset="0"/>
              </a:rPr>
              <a:t>EVROPA</a:t>
            </a:r>
            <a:endParaRPr lang="sl-SI" sz="4000" dirty="0">
              <a:solidFill>
                <a:srgbClr val="FF33CC"/>
              </a:solidFill>
              <a:latin typeface="Calibr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6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skoraj 23 milijonov MSP na ravni EU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od tega je več kot 130.000 zadružnih podjetij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600" dirty="0" smtClean="0">
                <a:solidFill>
                  <a:srgbClr val="FF33CC"/>
                </a:solidFill>
                <a:latin typeface="Calibri" pitchFamily="34" charset="0"/>
              </a:rPr>
              <a:t>450.000 MSP prenosov vsako leto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to vključuje </a:t>
            </a:r>
            <a:r>
              <a:rPr lang="sl-SI" altLang="sl-SI" sz="3600" dirty="0" smtClean="0">
                <a:solidFill>
                  <a:srgbClr val="FF33CC"/>
                </a:solidFill>
                <a:latin typeface="Calibri" pitchFamily="34" charset="0"/>
              </a:rPr>
              <a:t>več kot 2 milijona zaposlenih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46.000 MSP letno bi lahko postalo nove in trajne  delavske zadruge </a:t>
            </a:r>
          </a:p>
          <a:p>
            <a:pPr marL="828000" algn="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r>
              <a:rPr lang="sl-SI" altLang="sl-SI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(ocena: TransfertoCOOPS)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buNone/>
            </a:pPr>
            <a:endParaRPr lang="sl-SI" sz="3200" dirty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17045" y="0"/>
            <a:ext cx="3787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>
                <a:solidFill>
                  <a:schemeClr val="bg2"/>
                </a:solidFill>
                <a:latin typeface="Calibri" pitchFamily="34" charset="0"/>
              </a:rPr>
              <a:t>www.transfertocoops.eu</a:t>
            </a:r>
            <a:endParaRPr lang="sl-SI" sz="2800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3784"/>
          <a:stretch>
            <a:fillRect/>
          </a:stretch>
        </p:blipFill>
        <p:spPr bwMode="auto">
          <a:xfrm>
            <a:off x="581025" y="8515350"/>
            <a:ext cx="1185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Rectangle 4"/>
          <p:cNvSpPr>
            <a:spLocks/>
          </p:cNvSpPr>
          <p:nvPr/>
        </p:nvSpPr>
        <p:spPr bwMode="auto">
          <a:xfrm>
            <a:off x="3352800" y="3136900"/>
            <a:ext cx="9093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800"/>
              </a:spcBef>
              <a:buSzTx/>
              <a:buFontTx/>
              <a:buNone/>
            </a:pPr>
            <a:endParaRPr lang="en-US" altLang="sl-SI" sz="2900">
              <a:latin typeface="Variable-Black" charset="0"/>
              <a:ea typeface="MS PGothic" pitchFamily="34" charset="-128"/>
              <a:sym typeface="Variable-Black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STANJE IN POTENCIAL - </a:t>
            </a:r>
            <a:r>
              <a:rPr lang="sl-SI" sz="4000" dirty="0" smtClean="0">
                <a:solidFill>
                  <a:srgbClr val="FF33CC"/>
                </a:solidFill>
                <a:latin typeface="Calibri" pitchFamily="34" charset="0"/>
              </a:rPr>
              <a:t>SLOVENIJA</a:t>
            </a:r>
            <a:endParaRPr lang="sl-SI" sz="4000" dirty="0">
              <a:solidFill>
                <a:srgbClr val="FF33CC"/>
              </a:solidFill>
              <a:latin typeface="Calibr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4484" y="2768600"/>
            <a:ext cx="11715832" cy="5715000"/>
          </a:xfrm>
        </p:spPr>
        <p:txBody>
          <a:bodyPr/>
          <a:lstStyle/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6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600" dirty="0" smtClean="0">
                <a:solidFill>
                  <a:srgbClr val="FF33CC"/>
                </a:solidFill>
                <a:latin typeface="Calibri" pitchFamily="34" charset="0"/>
              </a:rPr>
              <a:t>neuspešni primeri poskusov delavskih odkupov v obliki zadrug ali drugače </a:t>
            </a:r>
            <a:r>
              <a:rPr lang="sl-SI" altLang="sl-SI" sz="3600" dirty="0" smtClean="0">
                <a:solidFill>
                  <a:srgbClr val="000000"/>
                </a:solidFill>
                <a:latin typeface="Calibri" pitchFamily="34" charset="0"/>
              </a:rPr>
              <a:t>(</a:t>
            </a:r>
            <a:r>
              <a:rPr lang="sl-SI" altLang="sl-SI" sz="3600" i="1" dirty="0" smtClean="0">
                <a:solidFill>
                  <a:srgbClr val="000000"/>
                </a:solidFill>
                <a:latin typeface="Calibri" pitchFamily="34" charset="0"/>
              </a:rPr>
              <a:t>worker-buy-out</a:t>
            </a:r>
            <a:r>
              <a:rPr lang="sl-SI" altLang="sl-SI" sz="3600" dirty="0" smtClean="0">
                <a:solidFill>
                  <a:srgbClr val="000000"/>
                </a:solidFill>
                <a:latin typeface="Calibri" pitchFamily="34" charset="0"/>
              </a:rPr>
              <a:t>) v zadnjih letih: Fructal 2012, Večer 2013, Armal 2013, Novoles 2013, Vesna 2013, Adria Tehnika 2015, Adria Airways 2015, Cimos 2016, Alpina 2016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600" dirty="0" smtClean="0">
                <a:solidFill>
                  <a:srgbClr val="FF33CC"/>
                </a:solidFill>
                <a:latin typeface="Calibri" pitchFamily="34" charset="0"/>
              </a:rPr>
              <a:t>neuspešni primeri preoblikovanj podjetij </a:t>
            </a:r>
            <a:r>
              <a:rPr lang="sl-SI" altLang="sl-SI" sz="3600" dirty="0" smtClean="0">
                <a:solidFill>
                  <a:srgbClr val="000000"/>
                </a:solidFill>
                <a:latin typeface="Calibri" pitchFamily="34" charset="0"/>
              </a:rPr>
              <a:t>v delavsko-potrošniške zadruge: Merkator 2013, Tuš 2015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600" dirty="0" smtClean="0">
                <a:solidFill>
                  <a:srgbClr val="000000"/>
                </a:solidFill>
                <a:latin typeface="Calibri" pitchFamily="34" charset="0"/>
              </a:rPr>
              <a:t>trenutno </a:t>
            </a:r>
            <a:r>
              <a:rPr lang="sl-SI" altLang="sl-SI" sz="3600" dirty="0" smtClean="0">
                <a:solidFill>
                  <a:srgbClr val="FF33CC"/>
                </a:solidFill>
                <a:latin typeface="Calibri" pitchFamily="34" charset="0"/>
              </a:rPr>
              <a:t>odprti primeri</a:t>
            </a:r>
            <a:r>
              <a:rPr lang="sl-SI" altLang="sl-SI" sz="3600" dirty="0" smtClean="0">
                <a:solidFill>
                  <a:srgbClr val="000000"/>
                </a:solidFill>
                <a:latin typeface="Calibri" pitchFamily="34" charset="0"/>
              </a:rPr>
              <a:t>: Polzela 2016, Peko 2016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endParaRPr lang="sl-SI" altLang="sl-SI" sz="3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endParaRPr lang="sl-SI" altLang="sl-SI" sz="3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buNone/>
            </a:pPr>
            <a:endParaRPr lang="sl-SI" sz="3200" dirty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17045" y="0"/>
            <a:ext cx="3787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>
                <a:solidFill>
                  <a:schemeClr val="bg2"/>
                </a:solidFill>
                <a:latin typeface="Calibri" pitchFamily="34" charset="0"/>
              </a:rPr>
              <a:t>www.transfertocoops.eu</a:t>
            </a:r>
            <a:endParaRPr lang="sl-SI" sz="2800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3784"/>
          <a:stretch>
            <a:fillRect/>
          </a:stretch>
        </p:blipFill>
        <p:spPr bwMode="auto">
          <a:xfrm>
            <a:off x="581025" y="8515350"/>
            <a:ext cx="1185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Rectangle 4"/>
          <p:cNvSpPr>
            <a:spLocks/>
          </p:cNvSpPr>
          <p:nvPr/>
        </p:nvSpPr>
        <p:spPr bwMode="auto">
          <a:xfrm>
            <a:off x="3352800" y="3136900"/>
            <a:ext cx="9093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800"/>
              </a:spcBef>
              <a:buSzTx/>
              <a:buFontTx/>
              <a:buNone/>
            </a:pPr>
            <a:endParaRPr lang="en-US" altLang="sl-SI" sz="2900">
              <a:latin typeface="Variable-Black" charset="0"/>
              <a:ea typeface="MS PGothic" pitchFamily="34" charset="-128"/>
              <a:sym typeface="Variable-Black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0464800" cy="1979594"/>
          </a:xfrm>
        </p:spPr>
        <p:txBody>
          <a:bodyPr/>
          <a:lstStyle/>
          <a:p>
            <a:r>
              <a:rPr lang="sl-SI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STANJE IN POTENCIAL - </a:t>
            </a:r>
            <a:r>
              <a:rPr lang="sl-SI" sz="4000" dirty="0" smtClean="0">
                <a:solidFill>
                  <a:srgbClr val="FF33CC"/>
                </a:solidFill>
                <a:latin typeface="Calibri" pitchFamily="34" charset="0"/>
              </a:rPr>
              <a:t>SLOVENIJA</a:t>
            </a:r>
            <a:endParaRPr lang="sl-SI" sz="4000" dirty="0">
              <a:solidFill>
                <a:srgbClr val="FF33CC"/>
              </a:solidFill>
              <a:latin typeface="Calibr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3046" y="2768600"/>
            <a:ext cx="11858708" cy="5715000"/>
          </a:xfrm>
        </p:spPr>
        <p:txBody>
          <a:bodyPr/>
          <a:lstStyle/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6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rgbClr val="FF33CC"/>
                </a:solidFill>
                <a:latin typeface="Calibri" pitchFamily="34" charset="0"/>
              </a:rPr>
              <a:t>DRUŽINSKA PODJETJA</a:t>
            </a:r>
            <a:r>
              <a:rPr lang="sl-SI" altLang="sl-SI" sz="3200" dirty="0" smtClean="0">
                <a:solidFill>
                  <a:srgbClr val="000000"/>
                </a:solidFill>
                <a:latin typeface="Calibri" pitchFamily="34" charset="0"/>
              </a:rPr>
              <a:t>: </a:t>
            </a: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vprašanje nasledstva in upokojevanje menedžerjev (70 % družinskih podjetij ne preživi tranzicije v 2. generacijo, samo 3 % preide v 4. generacijo)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rgbClr val="FF33CC"/>
                </a:solidFill>
                <a:latin typeface="Calibri" pitchFamily="34" charset="0"/>
              </a:rPr>
              <a:t>PRODAJE </a:t>
            </a:r>
            <a:r>
              <a:rPr lang="sl-SI" altLang="sl-SI" sz="3200" dirty="0" smtClean="0">
                <a:solidFill>
                  <a:srgbClr val="FF33CC"/>
                </a:solidFill>
                <a:latin typeface="Calibri" pitchFamily="34" charset="0"/>
              </a:rPr>
              <a:t>PODJETIJ (zasebni sektor in SDH)</a:t>
            </a: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: </a:t>
            </a: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dvig nivoja ekonomskega dinamizma (notranji odkupi zaposlenih doprinašajo k stabilnosti in trajnosti podjetij in delovnih mest)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rgbClr val="FF33CC"/>
                </a:solidFill>
                <a:latin typeface="Calibri" pitchFamily="34" charset="0"/>
              </a:rPr>
              <a:t>DUTB</a:t>
            </a: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: potencialno 400 primerov v skupni vrednosti 1,5 milijarde terjatev, ki </a:t>
            </a: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jih </a:t>
            </a: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v skladu s svojo strategijo </a:t>
            </a: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prodaja </a:t>
            </a: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DUTB do leta 2022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rgbClr val="FF33CC"/>
                </a:solidFill>
                <a:latin typeface="Calibri" pitchFamily="34" charset="0"/>
              </a:rPr>
              <a:t>PODJETJA V TEŽAVAH</a:t>
            </a: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: redkeje - reševanje podjetij v težavah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rgbClr val="FF33CC"/>
                </a:solidFill>
                <a:latin typeface="Calibri" pitchFamily="34" charset="0"/>
              </a:rPr>
              <a:t>SAMOZAPOSLENI</a:t>
            </a: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: prenos na zaposlene namesto spontanega ugašanja podjetij/s.p.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endParaRPr lang="sl-SI" altLang="sl-SI" sz="3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endParaRPr lang="sl-SI" altLang="sl-SI" sz="3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buNone/>
            </a:pPr>
            <a:endParaRPr lang="sl-SI" sz="3200" dirty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17045" y="0"/>
            <a:ext cx="3787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>
                <a:solidFill>
                  <a:schemeClr val="bg2"/>
                </a:solidFill>
                <a:latin typeface="Calibri" pitchFamily="34" charset="0"/>
              </a:rPr>
              <a:t>www.transfertocoops.eu</a:t>
            </a:r>
            <a:endParaRPr lang="sl-SI" sz="2800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3784"/>
          <a:stretch>
            <a:fillRect/>
          </a:stretch>
        </p:blipFill>
        <p:spPr bwMode="auto">
          <a:xfrm>
            <a:off x="581025" y="8515350"/>
            <a:ext cx="1185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3046" y="1376338"/>
            <a:ext cx="11858708" cy="7107262"/>
          </a:xfrm>
        </p:spPr>
        <p:txBody>
          <a:bodyPr/>
          <a:lstStyle/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6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6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r>
              <a:rPr lang="sl-SI" altLang="sl-SI" sz="3200" dirty="0" smtClean="0">
                <a:solidFill>
                  <a:srgbClr val="FF33CC"/>
                </a:solidFill>
                <a:latin typeface="Calibri" pitchFamily="34" charset="0"/>
              </a:rPr>
              <a:t>NADALJNJE BRANJE: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www.transfertocoops.eu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www.ica.coop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www.cecop.coop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https://coopseurope.coop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www.caap.si</a:t>
            </a:r>
          </a:p>
          <a:p>
            <a:pPr>
              <a:buNone/>
            </a:pPr>
            <a:endParaRPr lang="sl-SI" sz="3200" dirty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17045" y="0"/>
            <a:ext cx="3787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>
                <a:solidFill>
                  <a:schemeClr val="bg2"/>
                </a:solidFill>
                <a:latin typeface="Calibri" pitchFamily="34" charset="0"/>
              </a:rPr>
              <a:t>www.transfertocoops.eu</a:t>
            </a:r>
            <a:endParaRPr lang="sl-SI" sz="2800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3784"/>
          <a:stretch>
            <a:fillRect/>
          </a:stretch>
        </p:blipFill>
        <p:spPr bwMode="auto">
          <a:xfrm>
            <a:off x="581025" y="8515350"/>
            <a:ext cx="1185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Rectangle 4"/>
          <p:cNvSpPr>
            <a:spLocks/>
          </p:cNvSpPr>
          <p:nvPr/>
        </p:nvSpPr>
        <p:spPr bwMode="auto">
          <a:xfrm>
            <a:off x="3352800" y="3136900"/>
            <a:ext cx="9093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800"/>
              </a:spcBef>
              <a:buSzTx/>
              <a:buFontTx/>
              <a:buNone/>
            </a:pPr>
            <a:endParaRPr lang="en-US" altLang="sl-SI" sz="2900">
              <a:latin typeface="Variable-Black" charset="0"/>
              <a:ea typeface="MS PGothic" pitchFamily="34" charset="-128"/>
              <a:sym typeface="Variable-Black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6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6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6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HVALA ZA POZORNOST!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6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6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r>
              <a:rPr lang="sl-SI" altLang="sl-SI" sz="2400" dirty="0" smtClean="0">
                <a:solidFill>
                  <a:srgbClr val="FF33CC"/>
                </a:solidFill>
                <a:latin typeface="Calibri" pitchFamily="34" charset="0"/>
              </a:rPr>
              <a:t>karolina.babic@caap.si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r>
              <a:rPr lang="sl-SI" altLang="sl-SI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www.caap.si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r>
              <a:rPr lang="sl-SI" altLang="sl-SI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https://sl-si.facebook.com/centercaap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endParaRPr lang="sl-SI" altLang="sl-SI" sz="3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buNone/>
            </a:pPr>
            <a:endParaRPr lang="sl-SI" sz="3200" dirty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17045" y="0"/>
            <a:ext cx="3787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>
                <a:solidFill>
                  <a:schemeClr val="bg2"/>
                </a:solidFill>
                <a:latin typeface="Calibri" pitchFamily="34" charset="0"/>
              </a:rPr>
              <a:t>www.transfertocoops.eu</a:t>
            </a:r>
            <a:endParaRPr lang="sl-SI" sz="2800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3784"/>
          <a:stretch>
            <a:fillRect/>
          </a:stretch>
        </p:blipFill>
        <p:spPr bwMode="auto">
          <a:xfrm>
            <a:off x="581025" y="8515350"/>
            <a:ext cx="1185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Rectangle 4"/>
          <p:cNvSpPr>
            <a:spLocks/>
          </p:cNvSpPr>
          <p:nvPr/>
        </p:nvSpPr>
        <p:spPr bwMode="auto">
          <a:xfrm>
            <a:off x="3352800" y="3136900"/>
            <a:ext cx="9093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800"/>
              </a:spcBef>
              <a:buSzTx/>
              <a:buFontTx/>
              <a:buNone/>
            </a:pPr>
            <a:endParaRPr lang="en-US" altLang="sl-SI" sz="2900">
              <a:latin typeface="Variable-Black" charset="0"/>
              <a:ea typeface="MS PGothic" pitchFamily="34" charset="-128"/>
              <a:sym typeface="Variable-Black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000" dirty="0" smtClean="0">
                <a:solidFill>
                  <a:srgbClr val="FF33CC"/>
                </a:solidFill>
                <a:latin typeface="Calibri" pitchFamily="34" charset="0"/>
              </a:rPr>
              <a:t>KONTEKST/OKVIR</a:t>
            </a:r>
            <a:endParaRPr lang="sl-SI" sz="4000" dirty="0">
              <a:solidFill>
                <a:srgbClr val="FF33CC"/>
              </a:solidFill>
              <a:latin typeface="Calibr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3046" y="2768600"/>
            <a:ext cx="11787270" cy="5715000"/>
          </a:xfrm>
        </p:spPr>
        <p:txBody>
          <a:bodyPr/>
          <a:lstStyle/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6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prenosi podjetij (prodaja, dedovanje)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preoblikovanje podjetij (statusna preoblikovanja, združitve, pripojitve, razdružitve)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lastniška in poslovna prestrukturiranja (novi poslovni modeli, trajnostni poslovni modeli, “sharing” ekonomije)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delavska participacija (lastniška in upravljalska)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ekonomski dinamizem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ohranjanje delovnih mest v lokalnem okolju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endParaRPr lang="sl-SI" altLang="sl-SI" sz="3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r>
              <a:rPr lang="sl-SI" altLang="sl-SI" sz="3600" dirty="0" smtClean="0">
                <a:solidFill>
                  <a:srgbClr val="FF33CC"/>
                </a:solidFill>
                <a:latin typeface="Calibri" pitchFamily="34" charset="0"/>
              </a:rPr>
              <a:t>ZADRUGA se kaže kot priložnost v tem kontekstu!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endParaRPr lang="sl-SI" altLang="sl-SI" sz="3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buNone/>
            </a:pPr>
            <a:endParaRPr lang="sl-SI" sz="3200" dirty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17045" y="0"/>
            <a:ext cx="3787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>
                <a:solidFill>
                  <a:schemeClr val="bg2"/>
                </a:solidFill>
                <a:latin typeface="Calibri" pitchFamily="34" charset="0"/>
              </a:rPr>
              <a:t>www.transfertocoops.eu</a:t>
            </a:r>
            <a:endParaRPr lang="sl-SI" sz="2800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3784"/>
          <a:stretch>
            <a:fillRect/>
          </a:stretch>
        </p:blipFill>
        <p:spPr bwMode="auto">
          <a:xfrm>
            <a:off x="581025" y="8515350"/>
            <a:ext cx="1185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Rectangle 4"/>
          <p:cNvSpPr>
            <a:spLocks/>
          </p:cNvSpPr>
          <p:nvPr/>
        </p:nvSpPr>
        <p:spPr bwMode="auto">
          <a:xfrm>
            <a:off x="3352800" y="3136900"/>
            <a:ext cx="9093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800"/>
              </a:spcBef>
              <a:buSzTx/>
              <a:buFontTx/>
              <a:buNone/>
            </a:pPr>
            <a:endParaRPr lang="en-US" altLang="sl-SI" sz="2900">
              <a:latin typeface="Variable-Black" charset="0"/>
              <a:ea typeface="MS PGothic" pitchFamily="34" charset="-128"/>
              <a:sym typeface="Variable-Black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44484" y="254000"/>
            <a:ext cx="11715832" cy="2438400"/>
          </a:xfrm>
        </p:spPr>
        <p:txBody>
          <a:bodyPr/>
          <a:lstStyle/>
          <a:p>
            <a:r>
              <a:rPr lang="sl-SI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PRENOSI/PREOBLIKOVANJA na/v DELAVSKO ZADRUGO: </a:t>
            </a:r>
            <a:r>
              <a:rPr lang="sl-SI" sz="4000" dirty="0" smtClean="0">
                <a:solidFill>
                  <a:srgbClr val="FF33CC"/>
                </a:solidFill>
                <a:latin typeface="Calibri" pitchFamily="34" charset="0"/>
              </a:rPr>
              <a:t>ZAKAJ?/MOTIVI</a:t>
            </a:r>
            <a:endParaRPr lang="sl-SI" sz="4000" dirty="0">
              <a:solidFill>
                <a:srgbClr val="FF33CC"/>
              </a:solidFill>
              <a:latin typeface="Calibr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3046" y="2768600"/>
            <a:ext cx="11787270" cy="5715000"/>
          </a:xfrm>
        </p:spPr>
        <p:txBody>
          <a:bodyPr/>
          <a:lstStyle/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2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prodajalec/lastnik se upokojuje (</a:t>
            </a:r>
            <a:r>
              <a:rPr lang="sl-SI" altLang="sl-SI" sz="3200" dirty="0" smtClean="0">
                <a:solidFill>
                  <a:srgbClr val="FF33CC"/>
                </a:solidFill>
                <a:latin typeface="Calibri" pitchFamily="34" charset="0"/>
              </a:rPr>
              <a:t>vprašanje nasledstva </a:t>
            </a: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v družinskih podjetjih)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prodajalec ima </a:t>
            </a:r>
            <a:r>
              <a:rPr lang="sl-SI" altLang="sl-SI" sz="3200" dirty="0" smtClean="0">
                <a:solidFill>
                  <a:srgbClr val="FF33CC"/>
                </a:solidFill>
                <a:latin typeface="Calibri" pitchFamily="34" charset="0"/>
              </a:rPr>
              <a:t>zdravstvene</a:t>
            </a: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razloge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prodajalec začenja </a:t>
            </a:r>
            <a:r>
              <a:rPr lang="sl-SI" altLang="sl-SI" sz="3200" dirty="0" smtClean="0">
                <a:solidFill>
                  <a:srgbClr val="FF33CC"/>
                </a:solidFill>
                <a:latin typeface="Calibri" pitchFamily="34" charset="0"/>
              </a:rPr>
              <a:t>nov projekt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prodajalec je </a:t>
            </a:r>
            <a:r>
              <a:rPr lang="sl-SI" altLang="sl-SI" sz="3200" dirty="0" smtClean="0">
                <a:solidFill>
                  <a:srgbClr val="FF33CC"/>
                </a:solidFill>
                <a:latin typeface="Calibri" pitchFamily="34" charset="0"/>
              </a:rPr>
              <a:t>razpršena</a:t>
            </a: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skupina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lastniška in/ali poslovna </a:t>
            </a:r>
            <a:r>
              <a:rPr lang="sl-SI" altLang="sl-SI" sz="3200" dirty="0" smtClean="0">
                <a:solidFill>
                  <a:srgbClr val="FF33CC"/>
                </a:solidFill>
                <a:latin typeface="Calibri" pitchFamily="34" charset="0"/>
              </a:rPr>
              <a:t>prestrukturacija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podjetje je v </a:t>
            </a:r>
            <a:r>
              <a:rPr lang="sl-SI" altLang="sl-SI" sz="3200" dirty="0" smtClean="0">
                <a:solidFill>
                  <a:srgbClr val="FF33CC"/>
                </a:solidFill>
                <a:latin typeface="Calibri" pitchFamily="34" charset="0"/>
              </a:rPr>
              <a:t>težavah</a:t>
            </a: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(redkeje uspešni prenosi, različne prakse v različnih državah)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endParaRPr lang="sl-SI" altLang="sl-SI" sz="3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buNone/>
            </a:pPr>
            <a:endParaRPr lang="sl-SI" sz="3200" dirty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17045" y="0"/>
            <a:ext cx="3787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>
                <a:solidFill>
                  <a:schemeClr val="bg2"/>
                </a:solidFill>
                <a:latin typeface="Calibri" pitchFamily="34" charset="0"/>
              </a:rPr>
              <a:t>www.transfertocoops.eu</a:t>
            </a:r>
            <a:endParaRPr lang="sl-SI" sz="2800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3784"/>
          <a:stretch>
            <a:fillRect/>
          </a:stretch>
        </p:blipFill>
        <p:spPr bwMode="auto">
          <a:xfrm>
            <a:off x="581025" y="8515350"/>
            <a:ext cx="1185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Rectangle 4"/>
          <p:cNvSpPr>
            <a:spLocks/>
          </p:cNvSpPr>
          <p:nvPr/>
        </p:nvSpPr>
        <p:spPr bwMode="auto">
          <a:xfrm>
            <a:off x="3352800" y="3136900"/>
            <a:ext cx="9093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800"/>
              </a:spcBef>
              <a:buSzTx/>
              <a:buFontTx/>
              <a:buNone/>
            </a:pPr>
            <a:endParaRPr lang="en-US" altLang="sl-SI" sz="2900">
              <a:latin typeface="Variable-Black" charset="0"/>
              <a:ea typeface="MS PGothic" pitchFamily="34" charset="-128"/>
              <a:sym typeface="Variable-Black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0464800" cy="1550966"/>
          </a:xfrm>
        </p:spPr>
        <p:txBody>
          <a:bodyPr/>
          <a:lstStyle/>
          <a:p>
            <a:r>
              <a:rPr lang="sl-SI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KAJ JE </a:t>
            </a:r>
            <a:r>
              <a:rPr lang="sl-SI" sz="4000" dirty="0" smtClean="0">
                <a:solidFill>
                  <a:srgbClr val="FF33CC"/>
                </a:solidFill>
                <a:latin typeface="Calibri" pitchFamily="34" charset="0"/>
              </a:rPr>
              <a:t>ZADRUGA</a:t>
            </a:r>
            <a:r>
              <a:rPr lang="sl-SI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?</a:t>
            </a:r>
            <a:r>
              <a:rPr lang="sl-SI" sz="4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/>
            </a:r>
            <a:br>
              <a:rPr lang="sl-SI" sz="4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</a:br>
            <a:r>
              <a:rPr lang="sl-SI" sz="4000" dirty="0" smtClean="0">
                <a:solidFill>
                  <a:srgbClr val="FF33CC"/>
                </a:solidFill>
                <a:latin typeface="Calibri" pitchFamily="34" charset="0"/>
              </a:rPr>
              <a:t>definicija</a:t>
            </a:r>
            <a:r>
              <a:rPr lang="sl-SI" sz="4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sl-SI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/ vrednote / načela</a:t>
            </a:r>
            <a:endParaRPr lang="sl-SI" sz="40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3046" y="1876404"/>
            <a:ext cx="11858708" cy="6607196"/>
          </a:xfrm>
        </p:spPr>
        <p:txBody>
          <a:bodyPr/>
          <a:lstStyle/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6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2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2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2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DEFINICIJA ZADRUGE: </a:t>
            </a:r>
          </a:p>
          <a:p>
            <a:pPr marL="828000" algn="ctr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97"/>
              </a:buClr>
              <a:buSzPct val="144000"/>
              <a:buNone/>
            </a:pP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Zadruga je avtonomno </a:t>
            </a:r>
            <a:r>
              <a:rPr lang="sl-SI" altLang="sl-SI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združenje</a:t>
            </a:r>
            <a:r>
              <a:rPr lang="sl-SI" altLang="sl-SI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oseb, </a:t>
            </a:r>
          </a:p>
          <a:p>
            <a:pPr marL="828000" algn="ctr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97"/>
              </a:buClr>
              <a:buSzPct val="144000"/>
              <a:buNone/>
            </a:pP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prostovoljno povezanih z namenom, da na skupne ekonomske, družbene in kulturne potrebe ter prizadevanja odgovarjajo </a:t>
            </a:r>
          </a:p>
          <a:p>
            <a:pPr marL="828000" algn="ctr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97"/>
              </a:buClr>
              <a:buSzPct val="144000"/>
              <a:buNone/>
            </a:pPr>
            <a:r>
              <a:rPr lang="sl-SI" altLang="sl-SI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prek</a:t>
            </a: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sl-SI" altLang="sl-SI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podjetja</a:t>
            </a: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v skupni lasti, ki ga upravljajo demokratično.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pPr marL="828000" algn="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r>
              <a:rPr lang="sl-SI" altLang="sl-SI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(</a:t>
            </a:r>
            <a:r>
              <a:rPr lang="sl-SI" altLang="sl-SI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Izjava o zadružni identiteti</a:t>
            </a:r>
            <a:r>
              <a:rPr lang="sl-SI" altLang="sl-SI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: </a:t>
            </a:r>
            <a:r>
              <a:rPr lang="sl-SI" altLang="sl-SI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hlinkClick r:id="rId4"/>
              </a:rPr>
              <a:t>www.ica.coop</a:t>
            </a:r>
            <a:r>
              <a:rPr lang="sl-SI" altLang="sl-SI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; slo prevod na www.caap.si)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endParaRPr lang="sl-SI" altLang="sl-SI" sz="3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buNone/>
            </a:pPr>
            <a:endParaRPr lang="sl-SI" sz="3200" dirty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17045" y="0"/>
            <a:ext cx="3787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>
                <a:solidFill>
                  <a:schemeClr val="bg2"/>
                </a:solidFill>
                <a:latin typeface="Calibri" pitchFamily="34" charset="0"/>
              </a:rPr>
              <a:t>www.transfertocoops.eu</a:t>
            </a:r>
            <a:endParaRPr lang="sl-SI" sz="2800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3784"/>
          <a:stretch>
            <a:fillRect/>
          </a:stretch>
        </p:blipFill>
        <p:spPr bwMode="auto">
          <a:xfrm>
            <a:off x="581025" y="8515350"/>
            <a:ext cx="1185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Rectangle 4"/>
          <p:cNvSpPr>
            <a:spLocks/>
          </p:cNvSpPr>
          <p:nvPr/>
        </p:nvSpPr>
        <p:spPr bwMode="auto">
          <a:xfrm>
            <a:off x="3352800" y="3136900"/>
            <a:ext cx="9093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800"/>
              </a:spcBef>
              <a:buSzTx/>
              <a:buFontTx/>
              <a:buNone/>
            </a:pPr>
            <a:endParaRPr lang="en-US" altLang="sl-SI" sz="2900">
              <a:latin typeface="Variable-Black" charset="0"/>
              <a:ea typeface="MS PGothic" pitchFamily="34" charset="-128"/>
              <a:sym typeface="Variable-Black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0464800" cy="1550966"/>
          </a:xfrm>
        </p:spPr>
        <p:txBody>
          <a:bodyPr/>
          <a:lstStyle/>
          <a:p>
            <a:r>
              <a:rPr lang="sl-SI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KAJ JE </a:t>
            </a:r>
            <a:r>
              <a:rPr lang="sl-SI" sz="4000" dirty="0" smtClean="0">
                <a:solidFill>
                  <a:srgbClr val="FF33CC"/>
                </a:solidFill>
                <a:latin typeface="Calibri" pitchFamily="34" charset="0"/>
              </a:rPr>
              <a:t>ZADRUGA</a:t>
            </a:r>
            <a:r>
              <a:rPr lang="sl-SI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?</a:t>
            </a:r>
            <a:r>
              <a:rPr lang="sl-SI" sz="4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/>
            </a:r>
            <a:br>
              <a:rPr lang="sl-SI" sz="4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</a:br>
            <a:r>
              <a:rPr lang="sl-SI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definicija /</a:t>
            </a:r>
            <a:r>
              <a:rPr lang="sl-SI" sz="4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sl-SI" sz="4000" dirty="0" smtClean="0">
                <a:solidFill>
                  <a:srgbClr val="FF33CC"/>
                </a:solidFill>
                <a:latin typeface="Calibri" pitchFamily="34" charset="0"/>
              </a:rPr>
              <a:t>vrednote</a:t>
            </a:r>
            <a:r>
              <a:rPr lang="sl-SI" sz="4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sl-SI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/ načela</a:t>
            </a:r>
            <a:endParaRPr lang="sl-SI" sz="40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3046" y="1876404"/>
            <a:ext cx="11858708" cy="6607196"/>
          </a:xfrm>
        </p:spPr>
        <p:txBody>
          <a:bodyPr/>
          <a:lstStyle/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6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2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2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2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VREDNOTE: </a:t>
            </a:r>
          </a:p>
          <a:p>
            <a:pPr marL="828000" algn="ctr"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97"/>
              </a:buClr>
              <a:buSzPct val="144000"/>
              <a:buNone/>
            </a:pP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Zadruge temeljijo na vrednotah </a:t>
            </a:r>
            <a:r>
              <a:rPr lang="sl-SI" altLang="sl-SI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samopomoči</a:t>
            </a: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, </a:t>
            </a:r>
            <a:r>
              <a:rPr lang="sl-SI" altLang="sl-SI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samoodgovornosti, demokratičnosti, enakosti, pravičnosti </a:t>
            </a: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in </a:t>
            </a:r>
            <a:r>
              <a:rPr lang="sl-SI" altLang="sl-SI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solidarnosti</a:t>
            </a: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. V skladu s tradicijo začetnikov zadružništva člani zadrug verjamejo v etične vrednote poštenosti, odprtosti, družbene odgovornosti in skrbi za druge.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2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pPr marL="828000" algn="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r>
              <a:rPr lang="sl-SI" altLang="sl-SI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(</a:t>
            </a:r>
            <a:r>
              <a:rPr lang="sl-SI" altLang="sl-SI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Izjava o zadružni identiteti</a:t>
            </a:r>
            <a:r>
              <a:rPr lang="sl-SI" altLang="sl-SI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: </a:t>
            </a:r>
            <a:r>
              <a:rPr lang="sl-SI" altLang="sl-SI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hlinkClick r:id="rId4"/>
              </a:rPr>
              <a:t>www.ica.coop</a:t>
            </a:r>
            <a:r>
              <a:rPr lang="sl-SI" altLang="sl-SI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; slo prevod na www.caap.si)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endParaRPr lang="sl-SI" altLang="sl-SI" sz="3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buNone/>
            </a:pPr>
            <a:endParaRPr lang="sl-SI" sz="3200" dirty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17045" y="0"/>
            <a:ext cx="3787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>
                <a:solidFill>
                  <a:schemeClr val="bg2"/>
                </a:solidFill>
                <a:latin typeface="Calibri" pitchFamily="34" charset="0"/>
              </a:rPr>
              <a:t>www.transfertocoops.eu</a:t>
            </a:r>
            <a:endParaRPr lang="sl-SI" sz="2800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3784"/>
          <a:stretch>
            <a:fillRect/>
          </a:stretch>
        </p:blipFill>
        <p:spPr bwMode="auto">
          <a:xfrm>
            <a:off x="581025" y="8515350"/>
            <a:ext cx="1185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Rectangle 4"/>
          <p:cNvSpPr>
            <a:spLocks/>
          </p:cNvSpPr>
          <p:nvPr/>
        </p:nvSpPr>
        <p:spPr bwMode="auto">
          <a:xfrm>
            <a:off x="3352800" y="3136900"/>
            <a:ext cx="90932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l" eaLnBrk="0" hangingPunct="0">
              <a:spcBef>
                <a:spcPts val="2400"/>
              </a:spcBef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charset="0"/>
              <a:buChar char="•"/>
              <a:defRPr sz="4200">
                <a:solidFill>
                  <a:schemeClr val="tx1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ts val="800"/>
              </a:spcBef>
              <a:buSzTx/>
              <a:buFontTx/>
              <a:buNone/>
            </a:pPr>
            <a:endParaRPr lang="en-US" altLang="sl-SI" sz="2900">
              <a:latin typeface="Variable-Black" charset="0"/>
              <a:ea typeface="MS PGothic" pitchFamily="34" charset="-128"/>
              <a:sym typeface="Variable-Black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0464800" cy="1550966"/>
          </a:xfrm>
        </p:spPr>
        <p:txBody>
          <a:bodyPr/>
          <a:lstStyle/>
          <a:p>
            <a:r>
              <a:rPr lang="sl-SI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KAJ JE </a:t>
            </a:r>
            <a:r>
              <a:rPr lang="sl-SI" sz="4000" dirty="0" smtClean="0">
                <a:solidFill>
                  <a:srgbClr val="FF33CC"/>
                </a:solidFill>
                <a:latin typeface="Calibri" pitchFamily="34" charset="0"/>
              </a:rPr>
              <a:t>ZADRUGA</a:t>
            </a:r>
            <a:r>
              <a:rPr lang="sl-SI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?</a:t>
            </a:r>
            <a:r>
              <a:rPr lang="sl-SI" sz="4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/>
            </a:r>
            <a:br>
              <a:rPr lang="sl-SI" sz="4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</a:br>
            <a:r>
              <a:rPr lang="sl-SI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definicija / vrednote / </a:t>
            </a:r>
            <a:r>
              <a:rPr lang="sl-SI" sz="4000" dirty="0" smtClean="0">
                <a:solidFill>
                  <a:srgbClr val="FF33CC"/>
                </a:solidFill>
                <a:latin typeface="Calibri" pitchFamily="34" charset="0"/>
              </a:rPr>
              <a:t>načela</a:t>
            </a:r>
            <a:endParaRPr lang="sl-SI" sz="4000" dirty="0">
              <a:solidFill>
                <a:srgbClr val="FF33CC"/>
              </a:solidFill>
              <a:latin typeface="Calibr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3046" y="1876404"/>
            <a:ext cx="11858708" cy="6607196"/>
          </a:xfrm>
        </p:spPr>
        <p:txBody>
          <a:bodyPr/>
          <a:lstStyle/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6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2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2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2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7 NAČEL ZADRUŽNIŠTVA: 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Prostovoljno in odprto članstvo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Demokratično upravljanje članov 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Ekonomska udeležba članov 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Avtonomija in neodvisnost 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Izobraževanje, usposabljanje in obveščanje 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Skrb za skupnost 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Sodelovanje med zadrugami</a:t>
            </a:r>
            <a:endParaRPr lang="sl-SI" altLang="sl-SI" sz="2800" u="sng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pPr marL="828000" algn="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r>
              <a:rPr lang="sl-SI" altLang="sl-SI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(</a:t>
            </a:r>
            <a:r>
              <a:rPr lang="sl-SI" altLang="sl-SI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Izjava o zadružni identiteti</a:t>
            </a:r>
            <a:r>
              <a:rPr lang="sl-SI" altLang="sl-SI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: </a:t>
            </a:r>
            <a:r>
              <a:rPr lang="sl-SI" altLang="sl-SI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hlinkClick r:id="rId4"/>
              </a:rPr>
              <a:t>www.ica.coop</a:t>
            </a:r>
            <a:r>
              <a:rPr lang="sl-SI" altLang="sl-SI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; slo prevod na www.caap.si)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endParaRPr lang="sl-SI" altLang="sl-SI" sz="3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buNone/>
            </a:pPr>
            <a:endParaRPr lang="sl-SI" sz="3200" dirty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17045" y="0"/>
            <a:ext cx="3787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>
                <a:solidFill>
                  <a:schemeClr val="bg2"/>
                </a:solidFill>
                <a:latin typeface="Calibri" pitchFamily="34" charset="0"/>
              </a:rPr>
              <a:t>www.transfertocoops.eu</a:t>
            </a:r>
            <a:endParaRPr lang="sl-SI" sz="2800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3784"/>
          <a:stretch>
            <a:fillRect/>
          </a:stretch>
        </p:blipFill>
        <p:spPr bwMode="auto">
          <a:xfrm>
            <a:off x="581025" y="8515350"/>
            <a:ext cx="1185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KAJ JE </a:t>
            </a:r>
            <a:r>
              <a:rPr lang="sl-SI" sz="4000" dirty="0" smtClean="0">
                <a:solidFill>
                  <a:srgbClr val="FF33CC"/>
                </a:solidFill>
                <a:latin typeface="Calibri" pitchFamily="34" charset="0"/>
              </a:rPr>
              <a:t>DELAVSKA</a:t>
            </a:r>
            <a:r>
              <a:rPr lang="sl-SI" sz="4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sl-SI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ZADRUGA </a:t>
            </a:r>
            <a:r>
              <a:rPr lang="sl-SI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(angl. worker cooperative)</a:t>
            </a:r>
            <a:endParaRPr lang="sl-SI" sz="2400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3046" y="2768600"/>
            <a:ext cx="11858708" cy="5715000"/>
          </a:xfrm>
        </p:spPr>
        <p:txBody>
          <a:bodyPr/>
          <a:lstStyle/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6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r>
              <a:rPr lang="sl-SI" altLang="sl-SI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Delavska zadruga je zadružno podjetje, v katerem </a:t>
            </a:r>
            <a:r>
              <a:rPr lang="sl-SI" altLang="sl-SI" sz="2400" dirty="0" smtClean="0">
                <a:solidFill>
                  <a:srgbClr val="FF33CC"/>
                </a:solidFill>
                <a:latin typeface="Calibri" pitchFamily="34" charset="0"/>
              </a:rPr>
              <a:t>zaposleni predstavljajo večino članov</a:t>
            </a:r>
            <a:r>
              <a:rPr lang="sl-SI" altLang="sl-SI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. Namen teh podjetij je, da služijo potrebam svojim članom in so v lasti delavcev.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Delavska zadruga je zadruga, ki je v večinski lasti svojih zaposlenih, pri čemer </a:t>
            </a:r>
            <a:r>
              <a:rPr lang="sl-SI" altLang="sl-SI" sz="2400" dirty="0" smtClean="0">
                <a:solidFill>
                  <a:srgbClr val="FF33CC"/>
                </a:solidFill>
                <a:latin typeface="Calibri" pitchFamily="34" charset="0"/>
              </a:rPr>
              <a:t>odločanje temelji na principu en član – en glas</a:t>
            </a:r>
            <a:r>
              <a:rPr lang="sl-SI" altLang="sl-SI" sz="2400" dirty="0" smtClean="0">
                <a:solidFill>
                  <a:srgbClr val="000000"/>
                </a:solidFill>
                <a:latin typeface="Calibri" pitchFamily="34" charset="0"/>
              </a:rPr>
              <a:t>.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Člani delavske zadruge so v večini zaposleni v podjetju, ki skupaj odločajo o:  - glavnih poslovnih odločitvah, - o delitvi dobičkov z namenom, da se zagotovi pošteno nagrajevanje ter da se preko zadružnih rezerv zagotavlja stabilnost in trajnost podjetja in zaposlitev v njem. 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Poleg tega pa </a:t>
            </a:r>
            <a:r>
              <a:rPr lang="sl-SI" altLang="sl-SI" sz="2400" dirty="0" smtClean="0">
                <a:solidFill>
                  <a:srgbClr val="FF33CC"/>
                </a:solidFill>
                <a:latin typeface="Calibri" pitchFamily="34" charset="0"/>
              </a:rPr>
              <a:t>člani delavske zadruge volijo in imenujejo svoje menedžerje</a:t>
            </a:r>
            <a:r>
              <a:rPr lang="sl-SI" altLang="sl-SI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.</a:t>
            </a:r>
            <a:r>
              <a:rPr lang="sl-SI" altLang="sl-SI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</a:p>
          <a:p>
            <a:pPr marL="828000" algn="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r>
              <a:rPr lang="sl-SI" altLang="sl-SI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(definicija povzeta po </a:t>
            </a:r>
            <a:r>
              <a:rPr lang="sl-SI" altLang="sl-SI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hlinkClick r:id="rId4"/>
              </a:rPr>
              <a:t>www.transfertocoops.eu</a:t>
            </a:r>
            <a:r>
              <a:rPr lang="sl-SI" altLang="sl-SI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)</a:t>
            </a:r>
          </a:p>
          <a:p>
            <a:pPr marL="828000" algn="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r>
              <a:rPr lang="sl-SI" altLang="sl-SI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(glej tudi: The World Declaration on Worker Cooperatives, CICOPA 2005, </a:t>
            </a:r>
            <a:r>
              <a:rPr lang="sl-SI" altLang="sl-SI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hlinkClick r:id="rId5"/>
              </a:rPr>
              <a:t>www.cecop.coop</a:t>
            </a:r>
            <a:r>
              <a:rPr lang="sl-SI" altLang="sl-SI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) 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buNone/>
            </a:pPr>
            <a:endParaRPr lang="sl-SI" sz="3200" dirty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17045" y="0"/>
            <a:ext cx="3787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>
                <a:solidFill>
                  <a:schemeClr val="bg2"/>
                </a:solidFill>
                <a:latin typeface="Calibri" pitchFamily="34" charset="0"/>
              </a:rPr>
              <a:t>www.transfertocoops.eu</a:t>
            </a:r>
            <a:endParaRPr lang="sl-SI" sz="2800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3784"/>
          <a:stretch>
            <a:fillRect/>
          </a:stretch>
        </p:blipFill>
        <p:spPr bwMode="auto">
          <a:xfrm>
            <a:off x="581025" y="8515350"/>
            <a:ext cx="1185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PRENOS/PREOBLIKOVANJE na/v DELAVSKO ZADRUGO:</a:t>
            </a:r>
            <a:r>
              <a:rPr lang="sl-SI" sz="40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 </a:t>
            </a:r>
            <a:r>
              <a:rPr lang="sl-SI" sz="4000" dirty="0" smtClean="0">
                <a:solidFill>
                  <a:srgbClr val="FF33CC"/>
                </a:solidFill>
                <a:latin typeface="Calibri" pitchFamily="34" charset="0"/>
              </a:rPr>
              <a:t>KORISTI</a:t>
            </a:r>
            <a:endParaRPr lang="sl-SI" sz="4000" dirty="0">
              <a:solidFill>
                <a:srgbClr val="FF33CC"/>
              </a:solidFill>
              <a:latin typeface="Calibr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2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endParaRPr lang="sl-SI" altLang="sl-SI" sz="3200" dirty="0" smtClean="0">
              <a:solidFill>
                <a:srgbClr val="FF33CC"/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lastnik proda/preda družinsko podjetje tistim, ki so ga </a:t>
            </a:r>
            <a:r>
              <a:rPr lang="sl-SI" altLang="sl-SI" sz="3200" dirty="0" smtClean="0">
                <a:solidFill>
                  <a:srgbClr val="FF33CC"/>
                </a:solidFill>
                <a:latin typeface="Calibri" pitchFamily="34" charset="0"/>
              </a:rPr>
              <a:t>soustvarjali (zaposlenim)</a:t>
            </a:r>
            <a:endParaRPr lang="sl-SI" altLang="sl-SI" sz="32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rgbClr val="FF33CC"/>
                </a:solidFill>
                <a:latin typeface="Calibri" pitchFamily="34" charset="0"/>
              </a:rPr>
              <a:t>trajnost in stabilnost </a:t>
            </a: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podjetij in delovnih mest (motiviranost prevzemnikov/zaposlenih)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obstoj </a:t>
            </a:r>
            <a:r>
              <a:rPr lang="sl-SI" altLang="sl-SI" sz="3200" dirty="0" smtClean="0">
                <a:solidFill>
                  <a:srgbClr val="FF33CC"/>
                </a:solidFill>
                <a:latin typeface="Calibri" pitchFamily="34" charset="0"/>
              </a:rPr>
              <a:t>strokovnega znanja in izkušenj </a:t>
            </a: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v podjetjih in ohranjanje delovnih mest v lokalnem okolju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rgbClr val="FF33CC"/>
                </a:solidFill>
                <a:latin typeface="Calibri" pitchFamily="34" charset="0"/>
              </a:rPr>
              <a:t>demokratizacija</a:t>
            </a: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podjetij (glede lastništva in upravljanja podjetij)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preprečevanje pojava </a:t>
            </a:r>
            <a:r>
              <a:rPr lang="sl-SI" altLang="sl-SI" sz="3200" dirty="0" smtClean="0">
                <a:solidFill>
                  <a:srgbClr val="FF33CC"/>
                </a:solidFill>
                <a:latin typeface="Calibri" pitchFamily="34" charset="0"/>
              </a:rPr>
              <a:t>“izpuhtevanja” </a:t>
            </a: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družinskih podjetij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endParaRPr lang="sl-SI" altLang="sl-SI" sz="3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buNone/>
            </a:pPr>
            <a:endParaRPr lang="sl-SI" sz="3200" dirty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17045" y="0"/>
            <a:ext cx="3787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>
                <a:solidFill>
                  <a:schemeClr val="bg2"/>
                </a:solidFill>
                <a:latin typeface="Calibri" pitchFamily="34" charset="0"/>
              </a:rPr>
              <a:t>www.transfertocoops.eu</a:t>
            </a:r>
            <a:endParaRPr lang="sl-SI" sz="2800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83784"/>
          <a:stretch>
            <a:fillRect/>
          </a:stretch>
        </p:blipFill>
        <p:spPr bwMode="auto">
          <a:xfrm>
            <a:off x="581025" y="8515350"/>
            <a:ext cx="118522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0464800" cy="1693842"/>
          </a:xfrm>
        </p:spPr>
        <p:txBody>
          <a:bodyPr/>
          <a:lstStyle/>
          <a:p>
            <a:r>
              <a:rPr lang="sl-SI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ZAČETEK IN </a:t>
            </a:r>
            <a:r>
              <a:rPr lang="sl-SI" sz="4000" dirty="0" smtClean="0">
                <a:solidFill>
                  <a:srgbClr val="FF33CC"/>
                </a:solidFill>
                <a:latin typeface="Calibri" pitchFamily="34" charset="0"/>
              </a:rPr>
              <a:t>PROCES</a:t>
            </a:r>
            <a:br>
              <a:rPr lang="sl-SI" sz="4000" dirty="0" smtClean="0">
                <a:solidFill>
                  <a:srgbClr val="FF33CC"/>
                </a:solidFill>
                <a:latin typeface="Calibri" pitchFamily="34" charset="0"/>
              </a:rPr>
            </a:br>
            <a:endParaRPr lang="sl-SI" sz="4000" dirty="0">
              <a:solidFill>
                <a:srgbClr val="FF33CC"/>
              </a:solidFill>
              <a:latin typeface="Calibr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3046" y="2090718"/>
            <a:ext cx="11858708" cy="6392882"/>
          </a:xfrm>
        </p:spPr>
        <p:txBody>
          <a:bodyPr/>
          <a:lstStyle/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200" dirty="0" smtClean="0">
              <a:solidFill>
                <a:schemeClr val="bg2">
                  <a:lumMod val="50000"/>
                </a:schemeClr>
              </a:solidFill>
              <a:latin typeface="Calibri" pitchFamily="34" charset="0"/>
            </a:endParaRPr>
          </a:p>
          <a:p>
            <a:pPr marL="828000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rgbClr val="FF33CC"/>
                </a:solidFill>
                <a:latin typeface="Calibri" pitchFamily="34" charset="0"/>
              </a:rPr>
              <a:t>začetek vedno pri </a:t>
            </a: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lastniku/prodajalcu/prenositelju               </a:t>
            </a:r>
            <a:r>
              <a:rPr lang="sl-SI" altLang="sl-SI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(zaposleni/potencialni člani/prevzemniki so sicer lahko iniciatorji in predlagajo lastniku)</a:t>
            </a:r>
          </a:p>
          <a:p>
            <a:pPr marL="828000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</a:endParaRPr>
          </a:p>
          <a:p>
            <a:pPr marL="828000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rgbClr val="FF33CC"/>
                </a:solidFill>
                <a:latin typeface="Calibri" pitchFamily="34" charset="0"/>
              </a:rPr>
              <a:t>METODA</a:t>
            </a: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/KORAKI PROCESA:</a:t>
            </a:r>
            <a:r>
              <a:rPr lang="sl-SI" altLang="sl-SI" sz="3200" dirty="0" smtClean="0">
                <a:latin typeface="Calibri" pitchFamily="34" charset="0"/>
              </a:rPr>
              <a:t> </a:t>
            </a:r>
          </a:p>
          <a:p>
            <a:pPr marL="828000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r>
              <a:rPr lang="sl-SI" altLang="sl-SI" sz="3200" dirty="0" smtClean="0">
                <a:solidFill>
                  <a:srgbClr val="FF33CC"/>
                </a:solidFill>
                <a:latin typeface="Calibri" pitchFamily="34" charset="0"/>
              </a:rPr>
              <a:t>1. Ocena </a:t>
            </a:r>
            <a:r>
              <a:rPr lang="sl-SI" altLang="sl-SI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vrednosti podjetja in ocena smiselnosti prenosa;</a:t>
            </a: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sl-SI" altLang="sl-SI" sz="3200" dirty="0" smtClean="0">
                <a:solidFill>
                  <a:srgbClr val="FF33CC"/>
                </a:solidFill>
                <a:latin typeface="Calibri" pitchFamily="34" charset="0"/>
              </a:rPr>
              <a:t>2. Delo na procesu </a:t>
            </a:r>
            <a:r>
              <a:rPr lang="sl-SI" altLang="sl-SI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prenosa podjetja na delavsko zadrugo skupaj s prenositeljem (lastnikom) in skupino zaposlenih (ključni zaposleni, vodje oddelkov, sindikati, bodoči menedžment itd.);</a:t>
            </a: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sl-SI" altLang="sl-SI" sz="3200" dirty="0" smtClean="0">
                <a:solidFill>
                  <a:srgbClr val="FF33CC"/>
                </a:solidFill>
                <a:latin typeface="Calibri" pitchFamily="34" charset="0"/>
              </a:rPr>
              <a:t>3. Pismo o nameri </a:t>
            </a:r>
            <a:r>
              <a:rPr lang="sl-SI" altLang="sl-SI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(s predlagano ceno za lastnika);</a:t>
            </a:r>
            <a:r>
              <a:rPr lang="sl-SI" altLang="sl-SI" sz="2400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sl-SI" altLang="sl-SI" sz="3200" dirty="0" smtClean="0">
                <a:solidFill>
                  <a:srgbClr val="FF33CC"/>
                </a:solidFill>
                <a:latin typeface="Calibri" pitchFamily="34" charset="0"/>
              </a:rPr>
              <a:t>4. Analiza/revizija podjetja </a:t>
            </a:r>
            <a:r>
              <a:rPr lang="sl-SI" altLang="sl-SI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(finančna in družbena revizija) ter informacije o zaposlenih; </a:t>
            </a:r>
            <a:r>
              <a:rPr lang="sl-SI" altLang="sl-SI" sz="3200" dirty="0" smtClean="0">
                <a:solidFill>
                  <a:srgbClr val="FF33CC"/>
                </a:solidFill>
                <a:latin typeface="Calibri" pitchFamily="34" charset="0"/>
              </a:rPr>
              <a:t>5. Dogovor o </a:t>
            </a:r>
            <a:r>
              <a:rPr lang="sl-SI" altLang="sl-SI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prodajni/nakupni</a:t>
            </a:r>
            <a:r>
              <a:rPr lang="sl-SI" altLang="sl-SI" sz="3200" dirty="0" smtClean="0">
                <a:solidFill>
                  <a:srgbClr val="FF33CC"/>
                </a:solidFill>
                <a:latin typeface="Calibri" pitchFamily="34" charset="0"/>
              </a:rPr>
              <a:t> ceni </a:t>
            </a:r>
            <a:r>
              <a:rPr lang="sl-SI" altLang="sl-SI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podjetja;</a:t>
            </a:r>
            <a:r>
              <a:rPr lang="sl-SI" altLang="sl-SI" sz="2400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sl-SI" altLang="sl-SI" sz="3200" dirty="0" smtClean="0">
                <a:solidFill>
                  <a:srgbClr val="FF33CC"/>
                </a:solidFill>
                <a:latin typeface="Calibri" pitchFamily="34" charset="0"/>
              </a:rPr>
              <a:t>6. Prodaja </a:t>
            </a:r>
            <a:r>
              <a:rPr lang="sl-SI" altLang="sl-SI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(organiziranje zadruge in nakup);</a:t>
            </a: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 </a:t>
            </a:r>
            <a:r>
              <a:rPr lang="sl-SI" altLang="sl-SI" sz="3200" dirty="0" smtClean="0">
                <a:solidFill>
                  <a:srgbClr val="FF33CC"/>
                </a:solidFill>
                <a:latin typeface="Calibri" pitchFamily="34" charset="0"/>
              </a:rPr>
              <a:t>7. Podpora novemu vodstvu podjetja </a:t>
            </a:r>
            <a:r>
              <a:rPr lang="sl-SI" altLang="sl-SI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(dva meseca/eno leto); </a:t>
            </a:r>
            <a:r>
              <a:rPr lang="sl-SI" altLang="sl-SI" sz="3200" dirty="0" smtClean="0">
                <a:solidFill>
                  <a:srgbClr val="FF33CC"/>
                </a:solidFill>
                <a:latin typeface="Calibri" pitchFamily="34" charset="0"/>
              </a:rPr>
              <a:t>8. Zadružno usposabljanje </a:t>
            </a:r>
            <a:r>
              <a:rPr lang="sl-SI" altLang="sl-SI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za zaposlene/člane zadruge in menedžment</a:t>
            </a:r>
          </a:p>
          <a:p>
            <a:pPr marL="828000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None/>
            </a:pPr>
            <a:endParaRPr lang="sl-SI" altLang="sl-SI" sz="3200" dirty="0" smtClean="0">
              <a:solidFill>
                <a:srgbClr val="FF33CC"/>
              </a:solidFill>
              <a:latin typeface="Calibri" pitchFamily="34" charset="0"/>
            </a:endParaRPr>
          </a:p>
          <a:p>
            <a:pPr marL="828000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r>
              <a:rPr lang="sl-SI" altLang="sl-SI" sz="3200" dirty="0" smtClean="0">
                <a:solidFill>
                  <a:srgbClr val="FF33CC"/>
                </a:solidFill>
                <a:latin typeface="Calibri" pitchFamily="34" charset="0"/>
              </a:rPr>
              <a:t>TRAJANJE</a:t>
            </a:r>
            <a:r>
              <a:rPr lang="sl-SI" altLang="sl-SI" sz="3200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sl-SI" altLang="sl-SI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(od 6 mesec do največ 2 leti)</a:t>
            </a:r>
          </a:p>
          <a:p>
            <a:pPr marL="828000" algn="ctr" eaLnBrk="1" hangingPunct="1">
              <a:lnSpc>
                <a:spcPts val="3175"/>
              </a:lnSpc>
              <a:spcBef>
                <a:spcPts val="1200"/>
              </a:spcBef>
              <a:spcAft>
                <a:spcPts val="600"/>
              </a:spcAft>
              <a:buClr>
                <a:srgbClr val="FF0097"/>
              </a:buClr>
              <a:buSzPct val="144000"/>
              <a:buFontTx/>
              <a:buChar char="-"/>
            </a:pPr>
            <a:endParaRPr lang="sl-SI" altLang="sl-SI" sz="36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buNone/>
            </a:pPr>
            <a:endParaRPr lang="sl-SI" sz="3200" dirty="0"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17045" y="0"/>
            <a:ext cx="37877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>
                <a:solidFill>
                  <a:schemeClr val="bg2"/>
                </a:solidFill>
                <a:latin typeface="Calibri" pitchFamily="34" charset="0"/>
              </a:rPr>
              <a:t>www.transfertocoops.eu</a:t>
            </a:r>
            <a:endParaRPr lang="sl-SI" sz="2800" dirty="0">
              <a:solidFill>
                <a:schemeClr val="bg2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Bullet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A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2029</TotalTime>
  <Pages>0</Pages>
  <Words>1203</Words>
  <Characters>0</Characters>
  <Application>Microsoft Office PowerPoint</Application>
  <PresentationFormat>Custom</PresentationFormat>
  <Lines>0</Lines>
  <Paragraphs>187</Paragraphs>
  <Slides>17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Title &amp; Bullets</vt:lpstr>
      <vt:lpstr>Slide 1</vt:lpstr>
      <vt:lpstr>KONTEKST/OKVIR</vt:lpstr>
      <vt:lpstr>PRENOSI/PREOBLIKOVANJA na/v DELAVSKO ZADRUGO: ZAKAJ?/MOTIVI</vt:lpstr>
      <vt:lpstr>KAJ JE ZADRUGA? definicija / vrednote / načela</vt:lpstr>
      <vt:lpstr>KAJ JE ZADRUGA? definicija / vrednote / načela</vt:lpstr>
      <vt:lpstr>KAJ JE ZADRUGA? definicija / vrednote / načela</vt:lpstr>
      <vt:lpstr>KAJ JE DELAVSKA ZADRUGA (angl. worker cooperative)</vt:lpstr>
      <vt:lpstr>PRENOS/PREOBLIKOVANJE na/v DELAVSKO ZADRUGO: KORISTI</vt:lpstr>
      <vt:lpstr>ZAČETEK IN PROCES </vt:lpstr>
      <vt:lpstr>PRAVNO-FORMALNE MOŽNOSTI - trenutno</vt:lpstr>
      <vt:lpstr>NEKAJ ŠTEVILK – SVET IN EVROPA</vt:lpstr>
      <vt:lpstr>NEKAJ ŠTEVILK – SLOVENIJA (na dan 31.12.2016) </vt:lpstr>
      <vt:lpstr>STANJE IN POTENCIAL za PRENOSE NA  DELAVSKE ZADRUGE - EVROPA</vt:lpstr>
      <vt:lpstr>STANJE IN POTENCIAL - SLOVENIJA</vt:lpstr>
      <vt:lpstr>STANJE IN POTENCIAL - SLOVENIJA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Karolina</dc:creator>
  <cp:lastModifiedBy>Karolina</cp:lastModifiedBy>
  <cp:revision>186</cp:revision>
  <cp:lastPrinted>2015-08-25T15:42:35Z</cp:lastPrinted>
  <dcterms:modified xsi:type="dcterms:W3CDTF">2017-09-14T08:51:57Z</dcterms:modified>
</cp:coreProperties>
</file>